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617" r:id="rId2"/>
    <p:sldId id="656" r:id="rId3"/>
    <p:sldId id="684" r:id="rId4"/>
    <p:sldId id="926" r:id="rId5"/>
    <p:sldId id="927" r:id="rId6"/>
    <p:sldId id="649" r:id="rId7"/>
    <p:sldId id="618" r:id="rId8"/>
    <p:sldId id="619" r:id="rId9"/>
    <p:sldId id="650" r:id="rId10"/>
    <p:sldId id="620" r:id="rId11"/>
    <p:sldId id="686" r:id="rId12"/>
    <p:sldId id="687" r:id="rId13"/>
    <p:sldId id="688" r:id="rId14"/>
    <p:sldId id="689" r:id="rId15"/>
    <p:sldId id="690" r:id="rId16"/>
    <p:sldId id="685" r:id="rId17"/>
    <p:sldId id="705" r:id="rId18"/>
    <p:sldId id="651" r:id="rId19"/>
    <p:sldId id="621" r:id="rId20"/>
    <p:sldId id="622" r:id="rId21"/>
    <p:sldId id="623" r:id="rId22"/>
    <p:sldId id="624" r:id="rId23"/>
    <p:sldId id="625" r:id="rId24"/>
    <p:sldId id="626" r:id="rId25"/>
    <p:sldId id="627" r:id="rId26"/>
    <p:sldId id="628" r:id="rId27"/>
    <p:sldId id="659" r:id="rId28"/>
    <p:sldId id="630" r:id="rId29"/>
    <p:sldId id="631" r:id="rId30"/>
    <p:sldId id="632" r:id="rId31"/>
    <p:sldId id="660" r:id="rId32"/>
    <p:sldId id="661" r:id="rId33"/>
    <p:sldId id="663" r:id="rId34"/>
    <p:sldId id="664" r:id="rId35"/>
    <p:sldId id="662" r:id="rId36"/>
    <p:sldId id="665" r:id="rId37"/>
    <p:sldId id="666" r:id="rId38"/>
    <p:sldId id="667" r:id="rId39"/>
    <p:sldId id="668" r:id="rId40"/>
    <p:sldId id="669" r:id="rId41"/>
    <p:sldId id="670" r:id="rId42"/>
    <p:sldId id="671" r:id="rId43"/>
    <p:sldId id="672" r:id="rId44"/>
    <p:sldId id="673" r:id="rId45"/>
    <p:sldId id="674" r:id="rId46"/>
    <p:sldId id="675" r:id="rId47"/>
    <p:sldId id="676" r:id="rId48"/>
    <p:sldId id="652" r:id="rId49"/>
    <p:sldId id="633" r:id="rId50"/>
    <p:sldId id="634" r:id="rId51"/>
    <p:sldId id="635" r:id="rId52"/>
    <p:sldId id="636" r:id="rId53"/>
    <p:sldId id="637" r:id="rId54"/>
    <p:sldId id="638" r:id="rId55"/>
    <p:sldId id="639" r:id="rId56"/>
    <p:sldId id="640" r:id="rId57"/>
    <p:sldId id="703" r:id="rId58"/>
    <p:sldId id="653" r:id="rId59"/>
    <p:sldId id="641" r:id="rId60"/>
    <p:sldId id="642" r:id="rId61"/>
    <p:sldId id="643" r:id="rId62"/>
    <p:sldId id="644" r:id="rId63"/>
    <p:sldId id="645" r:id="rId64"/>
    <p:sldId id="646" r:id="rId65"/>
    <p:sldId id="928" r:id="rId66"/>
    <p:sldId id="677" r:id="rId67"/>
    <p:sldId id="647" r:id="rId68"/>
    <p:sldId id="648" r:id="rId69"/>
    <p:sldId id="654" r:id="rId70"/>
    <p:sldId id="655" r:id="rId71"/>
    <p:sldId id="657" r:id="rId72"/>
    <p:sldId id="691" r:id="rId73"/>
    <p:sldId id="658" r:id="rId74"/>
    <p:sldId id="701" r:id="rId75"/>
    <p:sldId id="702" r:id="rId76"/>
    <p:sldId id="692" r:id="rId77"/>
    <p:sldId id="693" r:id="rId78"/>
    <p:sldId id="694" r:id="rId79"/>
    <p:sldId id="695" r:id="rId80"/>
    <p:sldId id="696" r:id="rId81"/>
    <p:sldId id="697" r:id="rId82"/>
    <p:sldId id="698" r:id="rId83"/>
    <p:sldId id="699" r:id="rId84"/>
    <p:sldId id="700" r:id="rId85"/>
    <p:sldId id="678" r:id="rId86"/>
    <p:sldId id="682" r:id="rId87"/>
    <p:sldId id="679" r:id="rId88"/>
    <p:sldId id="683" r:id="rId89"/>
    <p:sldId id="680" r:id="rId90"/>
    <p:sldId id="681" r:id="rId91"/>
    <p:sldId id="704" r:id="rId92"/>
    <p:sldId id="911" r:id="rId93"/>
    <p:sldId id="929" r:id="rId94"/>
    <p:sldId id="930" r:id="rId95"/>
    <p:sldId id="931" r:id="rId96"/>
    <p:sldId id="932" r:id="rId97"/>
    <p:sldId id="933" r:id="rId98"/>
    <p:sldId id="934" r:id="rId99"/>
    <p:sldId id="935" r:id="rId100"/>
    <p:sldId id="936" r:id="rId101"/>
    <p:sldId id="937" r:id="rId102"/>
    <p:sldId id="938" r:id="rId103"/>
    <p:sldId id="939" r:id="rId104"/>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6314" autoAdjust="0"/>
  </p:normalViewPr>
  <p:slideViewPr>
    <p:cSldViewPr snapToGrid="0">
      <p:cViewPr varScale="1">
        <p:scale>
          <a:sx n="124" d="100"/>
          <a:sy n="124" d="100"/>
        </p:scale>
        <p:origin x="96"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2023/6/21</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2023/6/21</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2023/6/21</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2023/6/21</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2023/6/21</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2023/6/21</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2.W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ThinLib/blob/master/README.md"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wmf"/><Relationship Id="rId7" Type="http://schemas.openxmlformats.org/officeDocument/2006/relationships/image" Target="../media/image51.WMF"/><Relationship Id="rId2" Type="http://schemas.openxmlformats.org/officeDocument/2006/relationships/image" Target="../media/image49.wmf"/><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19.wmf"/><Relationship Id="rId10" Type="http://schemas.openxmlformats.org/officeDocument/2006/relationships/image" Target="../media/image54.WMF"/><Relationship Id="rId4" Type="http://schemas.openxmlformats.org/officeDocument/2006/relationships/image" Target="../media/image50.emf"/><Relationship Id="rId9" Type="http://schemas.openxmlformats.org/officeDocument/2006/relationships/image" Target="../media/image53.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4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70.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3D127B23-BDD6-4A83-A8DE-92191E4B2193}"/>
              </a:ext>
            </a:extLst>
          </p:cNvPr>
          <p:cNvSpPr/>
          <p:nvPr/>
        </p:nvSpPr>
        <p:spPr>
          <a:xfrm>
            <a:off x="-3750" y="3932453"/>
            <a:ext cx="12192001" cy="2939401"/>
          </a:xfrm>
          <a:prstGeom prst="rect">
            <a:avLst/>
          </a:prstGeom>
          <a:gradFill flip="none" rotWithShape="1">
            <a:gsLst>
              <a:gs pos="0">
                <a:schemeClr val="accent2">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D8684E09-686A-40F9-A7F3-D9FA981B86EF}"/>
              </a:ext>
            </a:extLst>
          </p:cNvPr>
          <p:cNvSpPr/>
          <p:nvPr/>
        </p:nvSpPr>
        <p:spPr>
          <a:xfrm>
            <a:off x="-2" y="0"/>
            <a:ext cx="12192001" cy="2911008"/>
          </a:xfrm>
          <a:prstGeom prst="rect">
            <a:avLst/>
          </a:prstGeom>
          <a:gradFill flip="none" rotWithShape="1">
            <a:gsLst>
              <a:gs pos="0">
                <a:schemeClr val="bg1"/>
              </a:gs>
              <a:gs pos="100000">
                <a:schemeClr val="accent6">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en-US" altLang="ja-JP" sz="3600" b="1" dirty="0">
                <a:latin typeface="+mn-ea"/>
              </a:rPr>
            </a:br>
            <a:r>
              <a:rPr lang="ja-JP" altLang="en-US" sz="3600" b="1" dirty="0">
                <a:latin typeface="+mn-ea"/>
              </a:rPr>
              <a:t>プライベート版 構築マニュアル </a:t>
            </a:r>
            <a:r>
              <a:rPr lang="en-US" altLang="ja-JP" sz="3600" b="1" u="sng" dirty="0">
                <a:solidFill>
                  <a:schemeClr val="accent2">
                    <a:lumMod val="75000"/>
                  </a:schemeClr>
                </a:solidFill>
                <a:latin typeface="+mn-ea"/>
              </a:rPr>
              <a:t>(</a:t>
            </a:r>
            <a:r>
              <a:rPr lang="ja-JP" altLang="en-US" sz="3600" b="1" u="sng" dirty="0">
                <a:solidFill>
                  <a:schemeClr val="accent2">
                    <a:lumMod val="75000"/>
                  </a:schemeClr>
                </a:solidFill>
                <a:latin typeface="+mn-ea"/>
              </a:rPr>
              <a:t>スタンドアロン版</a:t>
            </a:r>
            <a:r>
              <a:rPr lang="en-US" altLang="ja-JP" sz="3600" b="1" u="sng" dirty="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rc2</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2023/06/21  (</a:t>
            </a:r>
            <a:r>
              <a:rPr kumimoji="1" lang="ja-JP" altLang="en-US" sz="2800" b="1" dirty="0"/>
              <a:t>登</a:t>
            </a:r>
            <a:r>
              <a:rPr kumimoji="1" lang="en-US" altLang="ja-JP" sz="2800" b="1" dirty="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20" name="テキスト ボックス 119"/>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6.0.113</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
        <p:nvSpPr>
          <p:cNvPr id="98" name="テキスト ボックス 97">
            <a:extLst>
              <a:ext uri="{FF2B5EF4-FFF2-40B4-BE49-F238E27FC236}">
                <a16:creationId xmlns:a16="http://schemas.microsoft.com/office/drawing/2014/main" id="{735CA117-485F-4D23-A777-7C2C86995073}"/>
              </a:ext>
            </a:extLst>
          </p:cNvPr>
          <p:cNvSpPr txBox="1"/>
          <p:nvPr/>
        </p:nvSpPr>
        <p:spPr>
          <a:xfrm>
            <a:off x="3048000" y="3308811"/>
            <a:ext cx="1304886" cy="369332"/>
          </a:xfrm>
          <a:prstGeom prst="rect">
            <a:avLst/>
          </a:prstGeom>
          <a:noFill/>
        </p:spPr>
        <p:txBody>
          <a:bodyPr wrap="square">
            <a:spAutoFit/>
          </a:bodyPr>
          <a:lstStyle/>
          <a:p>
            <a:r>
              <a:rPr lang="en-US" altLang="ja-JP" sz="1800" b="1" dirty="0">
                <a:latin typeface="Consolas" panose="020B0609020204030204" pitchFamily="49" charset="0"/>
              </a:rPr>
              <a:t>rc2</a:t>
            </a:r>
            <a:endParaRPr lang="ja-JP" altLang="en-US"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2-1. </a:t>
            </a:r>
            <a:r>
              <a:rPr kumimoji="1" lang="ja-JP" altLang="en-US" dirty="0"/>
              <a:t>構築用環境・所要時間</a:t>
            </a:r>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a:t>1. </a:t>
            </a:r>
            <a:r>
              <a:rPr kumimoji="1" lang="ja-JP" altLang="en-US" sz="2400" dirty="0"/>
              <a:t>作業用マシン </a:t>
            </a:r>
            <a:r>
              <a:rPr kumimoji="1" lang="en-US" altLang="ja-JP" sz="2400" dirty="0"/>
              <a:t>(Windows 8.1 / 10 / 11) × 1 </a:t>
            </a:r>
            <a:r>
              <a:rPr kumimoji="1" lang="ja-JP" altLang="en-US" sz="2400" dirty="0"/>
              <a:t>台</a:t>
            </a:r>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a:t>2. </a:t>
            </a:r>
            <a:r>
              <a:rPr kumimoji="1" lang="ja-JP" altLang="en-US" sz="2400" dirty="0"/>
              <a:t>標準的な </a:t>
            </a:r>
            <a:r>
              <a:rPr kumimoji="1" lang="en-US" altLang="ja-JP" sz="2400" dirty="0"/>
              <a:t>Linux </a:t>
            </a:r>
            <a:r>
              <a:rPr kumimoji="1" lang="ja-JP" altLang="en-US" sz="2400" dirty="0"/>
              <a:t>が動作するインターネットサーバー </a:t>
            </a:r>
            <a:r>
              <a:rPr kumimoji="1" lang="en-US" altLang="ja-JP" sz="2400" dirty="0"/>
              <a:t>× 1 </a:t>
            </a:r>
            <a:r>
              <a:rPr kumimoji="1" lang="ja-JP" altLang="en-US" sz="2400" dirty="0"/>
              <a:t>台</a:t>
            </a:r>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a:t>必要なリソースは、わずか </a:t>
            </a:r>
            <a:r>
              <a:rPr kumimoji="1" lang="en-US" altLang="ja-JP" sz="2400" dirty="0"/>
              <a:t>2 </a:t>
            </a:r>
            <a:r>
              <a:rPr kumimoji="1" lang="ja-JP" altLang="en-US" sz="2400" dirty="0"/>
              <a:t>台のホストのみ。</a:t>
            </a:r>
            <a:r>
              <a:rPr kumimoji="1" lang="ja-JP" altLang="en-US" sz="2400" b="1" dirty="0">
                <a:solidFill>
                  <a:srgbClr val="0000FF"/>
                </a:solidFill>
              </a:rPr>
              <a:t>所要時間は、</a:t>
            </a:r>
            <a:r>
              <a:rPr kumimoji="1" lang="en-US" altLang="ja-JP" sz="2400" b="1" dirty="0">
                <a:solidFill>
                  <a:srgbClr val="0000FF"/>
                </a:solidFill>
              </a:rPr>
              <a:t>1 </a:t>
            </a:r>
            <a:r>
              <a:rPr kumimoji="1" lang="ja-JP" altLang="en-US" sz="2400" b="1" dirty="0">
                <a:solidFill>
                  <a:srgbClr val="0000FF"/>
                </a:solidFill>
              </a:rPr>
              <a:t>時間程度。</a:t>
            </a:r>
            <a:r>
              <a:rPr kumimoji="1" lang="en-US" altLang="ja-JP" sz="2400" b="1" dirty="0">
                <a:solidFill>
                  <a:srgbClr val="0000FF"/>
                </a:solidFill>
              </a:rPr>
              <a:t>(</a:t>
            </a:r>
            <a:r>
              <a:rPr kumimoji="1" lang="ja-JP" altLang="en-US" sz="2400" b="1" dirty="0">
                <a:solidFill>
                  <a:srgbClr val="0000FF"/>
                </a:solidFill>
              </a:rPr>
              <a:t>慣れれば </a:t>
            </a:r>
            <a:r>
              <a:rPr kumimoji="1" lang="en-US" altLang="ja-JP" sz="2400" b="1" dirty="0">
                <a:solidFill>
                  <a:srgbClr val="0000FF"/>
                </a:solidFill>
              </a:rPr>
              <a:t>15 </a:t>
            </a:r>
            <a:r>
              <a:rPr kumimoji="1" lang="ja-JP" altLang="en-US" sz="2400" b="1" dirty="0">
                <a:solidFill>
                  <a:srgbClr val="0000FF"/>
                </a:solidFill>
              </a:rPr>
              <a:t>分</a:t>
            </a:r>
            <a:r>
              <a:rPr kumimoji="1" lang="en-US" altLang="ja-JP" sz="2400" b="1" dirty="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en-US" altLang="ja-JP" dirty="0"/>
              <a:t>2. </a:t>
            </a:r>
            <a:r>
              <a:rPr kumimoji="1" lang="ja-JP" altLang="en-US" dirty="0"/>
              <a:t>のサーバーと </a:t>
            </a:r>
            <a:r>
              <a:rPr lang="en-US" altLang="ja-JP" dirty="0"/>
              <a:t>SSH </a:t>
            </a:r>
            <a:r>
              <a:rPr kumimoji="1" lang="ja-JP" altLang="en-US" dirty="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a:t>Intel x64 </a:t>
            </a:r>
            <a:r>
              <a:rPr lang="ja-JP" altLang="en-US" sz="1600" dirty="0"/>
              <a:t>または </a:t>
            </a:r>
            <a:r>
              <a:rPr lang="en-US" altLang="ja-JP" sz="1600" dirty="0"/>
              <a:t>ARM 64bit</a:t>
            </a:r>
            <a:r>
              <a:rPr lang="ja-JP" altLang="en-US" sz="1600" dirty="0"/>
              <a:t> であること。</a:t>
            </a:r>
            <a:br>
              <a:rPr lang="en-US" altLang="ja-JP" sz="1600" dirty="0"/>
            </a:br>
            <a:r>
              <a:rPr lang="en-US" altLang="ja-JP" sz="1600" dirty="0"/>
              <a:t>(Raspberry Pi </a:t>
            </a:r>
            <a:r>
              <a:rPr lang="ja-JP" altLang="en-US" sz="1600" dirty="0"/>
              <a:t>等の組み込み機器でも可</a:t>
            </a:r>
            <a:r>
              <a:rPr lang="en-US" altLang="ja-JP" sz="1600" dirty="0"/>
              <a:t>)</a:t>
            </a:r>
          </a:p>
          <a:p>
            <a:pPr marL="285750" indent="-285750">
              <a:buFont typeface="Arial" panose="020B0604020202020204" pitchFamily="34" charset="0"/>
              <a:buChar char="•"/>
            </a:pPr>
            <a:r>
              <a:rPr lang="en-US" altLang="ja-JP" sz="1600" dirty="0"/>
              <a:t>AWS, Azure, GCP, </a:t>
            </a:r>
            <a:r>
              <a:rPr lang="ja-JP" altLang="en-US" sz="1600" dirty="0"/>
              <a:t>さくらのクラウド 等の </a:t>
            </a:r>
            <a:r>
              <a:rPr lang="en-US" altLang="ja-JP" sz="1600" dirty="0"/>
              <a:t>VM</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VMware, Hyper-V, KVM </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Linux </a:t>
            </a:r>
            <a:r>
              <a:rPr lang="ja-JP" altLang="en-US" sz="1600" dirty="0"/>
              <a:t>コンテナ内で動作可能。</a:t>
            </a:r>
            <a:r>
              <a:rPr lang="en-US" altLang="ja-JP" sz="1600" dirty="0"/>
              <a:t>(LXD </a:t>
            </a:r>
            <a:r>
              <a:rPr lang="ja-JP" altLang="en-US" sz="1600" dirty="0"/>
              <a:t>を検証済み</a:t>
            </a:r>
            <a:r>
              <a:rPr lang="en-US" altLang="ja-JP" sz="1600" dirty="0"/>
              <a:t>)</a:t>
            </a:r>
          </a:p>
          <a:p>
            <a:pPr marL="285750" indent="-285750">
              <a:buFont typeface="Arial" panose="020B0604020202020204" pitchFamily="34" charset="0"/>
              <a:buChar char="•"/>
            </a:pPr>
            <a:r>
              <a:rPr kumimoji="1" lang="ja-JP" altLang="en-US" sz="1600" dirty="0"/>
              <a:t>メモリ </a:t>
            </a:r>
            <a:r>
              <a:rPr kumimoji="1" lang="en-US" altLang="ja-JP" sz="1600" dirty="0"/>
              <a:t>1GB </a:t>
            </a:r>
            <a:r>
              <a:rPr kumimoji="1" lang="ja-JP" altLang="en-US" sz="1600" dirty="0"/>
              <a:t>以上。</a:t>
            </a:r>
            <a:r>
              <a:rPr kumimoji="1" lang="en-US" altLang="ja-JP" sz="1600" dirty="0"/>
              <a:t>CPU 1 </a:t>
            </a:r>
            <a:r>
              <a:rPr kumimoji="1" lang="ja-JP" altLang="en-US" sz="1600" dirty="0"/>
              <a:t>コア以上。</a:t>
            </a:r>
            <a:br>
              <a:rPr kumimoji="1" lang="en-US" altLang="ja-JP" sz="1600" dirty="0"/>
            </a:br>
            <a:r>
              <a:rPr kumimoji="1" lang="en-US" altLang="ja-JP" sz="1600" dirty="0"/>
              <a:t>(HTML5</a:t>
            </a:r>
            <a:r>
              <a:rPr kumimoji="1" lang="ja-JP" altLang="en-US" sz="1600" dirty="0"/>
              <a:t> 版 </a:t>
            </a:r>
            <a:r>
              <a:rPr kumimoji="1" lang="en-US" altLang="ja-JP" sz="1600" dirty="0"/>
              <a:t>Web </a:t>
            </a:r>
            <a:r>
              <a:rPr kumimoji="1" lang="ja-JP" altLang="en-US" sz="1600" dirty="0"/>
              <a:t>クライアント用 </a:t>
            </a:r>
            <a:r>
              <a:rPr kumimoji="1" lang="en-US" altLang="ja-JP" sz="1600" dirty="0"/>
              <a:t>Web </a:t>
            </a:r>
            <a:r>
              <a:rPr kumimoji="1" lang="ja-JP" altLang="en-US" sz="1600" dirty="0"/>
              <a:t>サーバーを稼働させる場合はメモリ </a:t>
            </a:r>
            <a:r>
              <a:rPr kumimoji="1" lang="en-US" altLang="ja-JP" sz="1600" dirty="0"/>
              <a:t>2GB </a:t>
            </a:r>
            <a:r>
              <a:rPr kumimoji="1" lang="ja-JP" altLang="en-US" sz="1600" dirty="0"/>
              <a:t>以上、</a:t>
            </a:r>
            <a:r>
              <a:rPr kumimoji="1" lang="en-US" altLang="ja-JP" sz="1600" dirty="0"/>
              <a:t>CPU 2 </a:t>
            </a:r>
            <a:r>
              <a:rPr kumimoji="1" lang="ja-JP" altLang="en-US" sz="1600" dirty="0"/>
              <a:t>コア以上。</a:t>
            </a:r>
            <a:r>
              <a:rPr kumimoji="1" lang="en-US" altLang="ja-JP" sz="1600" dirty="0"/>
              <a:t>)</a:t>
            </a:r>
          </a:p>
          <a:p>
            <a:pPr marL="285750" indent="-285750">
              <a:buFont typeface="Arial" panose="020B0604020202020204" pitchFamily="34" charset="0"/>
              <a:buChar char="•"/>
            </a:pPr>
            <a:r>
              <a:rPr kumimoji="1" lang="ja-JP" altLang="en-US" sz="1600" dirty="0"/>
              <a:t>グローバル </a:t>
            </a:r>
            <a:r>
              <a:rPr kumimoji="1" lang="en-US" altLang="ja-JP" sz="1600" dirty="0"/>
              <a:t>IPv4 </a:t>
            </a:r>
            <a:r>
              <a:rPr kumimoji="1" lang="ja-JP" altLang="en-US" sz="1600" dirty="0"/>
              <a:t>アドレスが </a:t>
            </a:r>
            <a:r>
              <a:rPr kumimoji="1" lang="en-US" altLang="ja-JP" sz="1600" dirty="0"/>
              <a:t>1 </a:t>
            </a:r>
            <a:r>
              <a:rPr kumimoji="1" lang="ja-JP" altLang="en-US" sz="1600" dirty="0"/>
              <a:t>個必要。</a:t>
            </a:r>
            <a:br>
              <a:rPr kumimoji="1" lang="en-US" altLang="ja-JP" sz="1600" dirty="0"/>
            </a:br>
            <a:r>
              <a:rPr kumimoji="1" lang="en-US" altLang="ja-JP" sz="1600" dirty="0"/>
              <a:t>(</a:t>
            </a:r>
            <a:r>
              <a:rPr kumimoji="1" lang="ja-JP" altLang="en-US" sz="1600" dirty="0"/>
              <a:t>静的 </a:t>
            </a:r>
            <a:r>
              <a:rPr kumimoji="1" lang="en-US" altLang="ja-JP" sz="1600" dirty="0"/>
              <a:t>IP </a:t>
            </a:r>
            <a:r>
              <a:rPr kumimoji="1" lang="ja-JP" altLang="en-US" sz="1600" dirty="0"/>
              <a:t>を推奨するが、別途 </a:t>
            </a:r>
            <a:r>
              <a:rPr kumimoji="1" lang="en-US" altLang="ja-JP" sz="1600" dirty="0"/>
              <a:t>Dynamic DNS </a:t>
            </a:r>
            <a:r>
              <a:rPr kumimoji="1" lang="ja-JP" altLang="en-US" sz="1600" dirty="0"/>
              <a:t>を利用するならば動的 </a:t>
            </a:r>
            <a:r>
              <a:rPr kumimoji="1" lang="en-US" altLang="ja-JP" sz="1600" dirty="0"/>
              <a:t>IP </a:t>
            </a:r>
            <a:r>
              <a:rPr kumimoji="1" lang="ja-JP" altLang="en-US" sz="1600" dirty="0"/>
              <a:t>でも可</a:t>
            </a:r>
            <a:r>
              <a:rPr kumimoji="1" lang="en-US" altLang="ja-JP" sz="1600" dirty="0"/>
              <a:t>)</a:t>
            </a:r>
          </a:p>
        </p:txBody>
      </p:sp>
      <p:sp>
        <p:nvSpPr>
          <p:cNvPr id="94" name="テキスト ボックス 93"/>
          <p:cNvSpPr txBox="1"/>
          <p:nvPr/>
        </p:nvSpPr>
        <p:spPr>
          <a:xfrm>
            <a:off x="7579460" y="3831428"/>
            <a:ext cx="4517507" cy="1815882"/>
          </a:xfrm>
          <a:prstGeom prst="rect">
            <a:avLst/>
          </a:prstGeom>
          <a:noFill/>
        </p:spPr>
        <p:txBody>
          <a:bodyPr wrap="square" rtlCol="0">
            <a:spAutoFit/>
          </a:bodyPr>
          <a:lstStyle/>
          <a:p>
            <a:pPr marL="285750" indent="-285750">
              <a:buFont typeface="Arial" panose="020B0604020202020204" pitchFamily="34" charset="0"/>
              <a:buChar char="•"/>
            </a:pPr>
            <a:r>
              <a:rPr lang="ja-JP" altLang="en-US" sz="1600" dirty="0"/>
              <a:t>本ドキュメントでは、</a:t>
            </a:r>
            <a:br>
              <a:rPr lang="en-US" altLang="ja-JP" sz="1600" dirty="0"/>
            </a:br>
            <a:r>
              <a:rPr lang="en-US" altLang="ja-JP" sz="1600" dirty="0"/>
              <a:t>Ubuntu 18.04/20.04/22.04 (</a:t>
            </a:r>
            <a:r>
              <a:rPr lang="ja-JP" altLang="en-US" sz="1600" dirty="0"/>
              <a:t>いずれか</a:t>
            </a:r>
            <a:r>
              <a:rPr lang="en-US" altLang="ja-JP" sz="1600" dirty="0"/>
              <a:t>) </a:t>
            </a:r>
            <a:r>
              <a:rPr lang="ja-JP" altLang="en-US" sz="1600" dirty="0"/>
              <a:t>を利用。</a:t>
            </a:r>
          </a:p>
          <a:p>
            <a:pPr marL="285750" indent="-285750">
              <a:buFont typeface="Arial" panose="020B0604020202020204" pitchFamily="34" charset="0"/>
              <a:buChar char="•"/>
            </a:pPr>
            <a:r>
              <a:rPr kumimoji="1" lang="ja-JP" altLang="en-US" sz="1600" dirty="0"/>
              <a:t>他の </a:t>
            </a:r>
            <a:r>
              <a:rPr lang="en-US" altLang="ja-JP" sz="1600" dirty="0"/>
              <a:t>Linux </a:t>
            </a:r>
            <a:r>
              <a:rPr lang="ja-JP" altLang="en-US" sz="1600" dirty="0"/>
              <a:t>でも動作するが、</a:t>
            </a:r>
            <a:r>
              <a:rPr lang="en-US" altLang="ja-JP" sz="1600" dirty="0"/>
              <a:t>OS </a:t>
            </a:r>
            <a:r>
              <a:rPr lang="ja-JP" altLang="en-US" sz="1600" dirty="0"/>
              <a:t>ディストリビューション固有の不具合が発生した場合は、利用側の責任で対応すること。</a:t>
            </a:r>
            <a:endParaRPr lang="en-US" altLang="ja-JP" sz="1600" dirty="0"/>
          </a:p>
          <a:p>
            <a:pPr marL="285750" indent="-285750">
              <a:buFont typeface="Arial" panose="020B0604020202020204" pitchFamily="34" charset="0"/>
              <a:buChar char="•"/>
            </a:pPr>
            <a:r>
              <a:rPr kumimoji="1" lang="en-US" altLang="ja-JP" sz="1600" dirty="0"/>
              <a:t>Linux </a:t>
            </a:r>
            <a:r>
              <a:rPr kumimoji="1" lang="ja-JP" altLang="en-US" sz="1600" dirty="0"/>
              <a:t>コンテナを利用する場合は、多種多様な構成方法があるため、利用側の責任で対応すること。</a:t>
            </a:r>
            <a:endParaRPr kumimoji="1" lang="en-US" altLang="ja-JP" sz="1600" dirty="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accent6">
                    <a:lumMod val="75000"/>
                  </a:schemeClr>
                </a:solidFill>
              </a:rPr>
              <a:t>2021/02/25 </a:t>
            </a:r>
            <a:r>
              <a:rPr kumimoji="1" lang="en-US" altLang="ja-JP" sz="1200" b="1" dirty="0">
                <a:solidFill>
                  <a:srgbClr val="FF0000"/>
                </a:solidFill>
              </a:rPr>
              <a:t>NEW!</a:t>
            </a:r>
            <a:r>
              <a:rPr kumimoji="1" lang="en-US" altLang="ja-JP" sz="1200" dirty="0">
                <a:solidFill>
                  <a:srgbClr val="FF0000"/>
                </a:solidFill>
              </a:rPr>
              <a:t> </a:t>
            </a:r>
            <a:r>
              <a:rPr kumimoji="1" lang="en-US" altLang="ja-JP" sz="1200" dirty="0">
                <a:solidFill>
                  <a:schemeClr val="tx1"/>
                </a:solidFill>
              </a:rPr>
              <a:t>Windows </a:t>
            </a:r>
            <a:r>
              <a:rPr kumimoji="1" lang="ja-JP" altLang="en-US" sz="1200" dirty="0">
                <a:solidFill>
                  <a:schemeClr val="tx1"/>
                </a:solidFill>
              </a:rPr>
              <a:t>版中継ゲートウェイ </a:t>
            </a:r>
            <a:r>
              <a:rPr kumimoji="1" lang="en-US" altLang="ja-JP" sz="1200" dirty="0">
                <a:solidFill>
                  <a:schemeClr val="tx1"/>
                </a:solidFill>
              </a:rPr>
              <a:t>(</a:t>
            </a:r>
            <a:r>
              <a:rPr kumimoji="1" lang="ja-JP" altLang="en-US" sz="1200" dirty="0">
                <a:solidFill>
                  <a:schemeClr val="tx1"/>
                </a:solidFill>
              </a:rPr>
              <a:t>試作中</a:t>
            </a:r>
            <a:r>
              <a:rPr kumimoji="1" lang="en-US" altLang="ja-JP" sz="1200" dirty="0">
                <a:solidFill>
                  <a:schemeClr val="tx1"/>
                </a:solidFill>
              </a:rPr>
              <a:t>) </a:t>
            </a:r>
            <a:r>
              <a:rPr kumimoji="1" lang="ja-JP" altLang="en-US" sz="1200" dirty="0">
                <a:solidFill>
                  <a:schemeClr val="tx1"/>
                </a:solidFill>
              </a:rPr>
              <a:t>も利用可能です</a:t>
            </a:r>
            <a:r>
              <a:rPr lang="ja-JP" altLang="en-US" sz="1200" dirty="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E968FCD-C31A-457B-9A0B-DEAB497ACF91}"/>
              </a:ext>
            </a:extLst>
          </p:cNvPr>
          <p:cNvSpPr>
            <a:spLocks noGrp="1"/>
          </p:cNvSpPr>
          <p:nvPr>
            <p:ph idx="1"/>
          </p:nvPr>
        </p:nvSpPr>
        <p:spPr>
          <a:xfrm>
            <a:off x="332741" y="1136072"/>
            <a:ext cx="11545223" cy="5404213"/>
          </a:xfrm>
        </p:spPr>
        <p:txBody>
          <a:bodyPr>
            <a:normAutofit fontScale="62500" lnSpcReduction="20000"/>
          </a:bodyPr>
          <a:lstStyle/>
          <a:p>
            <a:pPr>
              <a:lnSpc>
                <a:spcPct val="120000"/>
              </a:lnSpc>
            </a:pPr>
            <a:r>
              <a:rPr kumimoji="1" lang="en-US" altLang="ja-JP" dirty="0"/>
              <a:t>3B </a:t>
            </a:r>
            <a:r>
              <a:rPr kumimoji="1" lang="ja-JP" altLang="en-US" dirty="0"/>
              <a:t>章では、</a:t>
            </a:r>
            <a:r>
              <a:rPr kumimoji="1" lang="en-US" altLang="ja-JP" sz="2800" dirty="0"/>
              <a:t> HTML5 </a:t>
            </a:r>
            <a:r>
              <a:rPr kumimoji="1" lang="ja-JP" altLang="en-US" sz="2800" dirty="0"/>
              <a:t>版 </a:t>
            </a:r>
            <a:r>
              <a:rPr kumimoji="1" lang="en-US" altLang="ja-JP" sz="2800" dirty="0"/>
              <a:t>Web </a:t>
            </a:r>
            <a:r>
              <a:rPr kumimoji="1" lang="ja-JP" altLang="en-US" sz="2800" dirty="0"/>
              <a:t>クライアントを構築した際に、ユーザー接続用 </a:t>
            </a:r>
            <a:r>
              <a:rPr kumimoji="1" lang="en-US" altLang="ja-JP" sz="2800" dirty="0"/>
              <a:t>URL </a:t>
            </a:r>
            <a:r>
              <a:rPr kumimoji="1" lang="ja-JP" altLang="en-US" sz="2800" dirty="0"/>
              <a:t>として中継 </a:t>
            </a:r>
            <a:r>
              <a:rPr kumimoji="1" lang="en-US" altLang="ja-JP" sz="2800" dirty="0"/>
              <a:t>GW </a:t>
            </a:r>
            <a:r>
              <a:rPr kumimoji="1" lang="ja-JP" altLang="en-US" sz="2800" dirty="0"/>
              <a:t>の </a:t>
            </a:r>
            <a:r>
              <a:rPr kumimoji="1" lang="en-US" altLang="ja-JP" sz="2800" dirty="0"/>
              <a:t>IPv4 </a:t>
            </a:r>
            <a:r>
              <a:rPr kumimoji="1" lang="ja-JP" altLang="en-US" sz="2800" dirty="0"/>
              <a:t>アドレスを直接指定したが、これには </a:t>
            </a:r>
            <a:r>
              <a:rPr kumimoji="1" lang="en-US" altLang="ja-JP" sz="2800" dirty="0"/>
              <a:t>2 </a:t>
            </a:r>
            <a:r>
              <a:rPr kumimoji="1" lang="ja-JP" altLang="en-US" sz="2800" dirty="0"/>
              <a:t>つの問題があった。</a:t>
            </a:r>
            <a:endParaRPr kumimoji="1" lang="en-US" altLang="ja-JP" sz="2800" dirty="0"/>
          </a:p>
          <a:p>
            <a:pPr marL="914400" lvl="1" indent="-457200">
              <a:lnSpc>
                <a:spcPct val="120000"/>
              </a:lnSpc>
              <a:buFont typeface="+mj-lt"/>
              <a:buAutoNum type="arabicPeriod"/>
            </a:pPr>
            <a:r>
              <a:rPr kumimoji="1" lang="ja-JP" altLang="en-US" dirty="0"/>
              <a:t>中継 </a:t>
            </a:r>
            <a:r>
              <a:rPr kumimoji="1" lang="en-US" altLang="ja-JP" dirty="0"/>
              <a:t>GW </a:t>
            </a:r>
            <a:r>
              <a:rPr kumimoji="1" lang="ja-JP" altLang="en-US" dirty="0"/>
              <a:t>の </a:t>
            </a:r>
            <a:r>
              <a:rPr kumimoji="1" lang="en-US" altLang="ja-JP" dirty="0"/>
              <a:t>IPv4 </a:t>
            </a:r>
            <a:r>
              <a:rPr kumimoji="1" lang="ja-JP" altLang="en-US" dirty="0"/>
              <a:t>アドレスが変化する可能性に対応できない。</a:t>
            </a:r>
            <a:endParaRPr lang="en-US" altLang="ja-JP" dirty="0"/>
          </a:p>
          <a:p>
            <a:pPr marL="914400" lvl="1" indent="-457200">
              <a:lnSpc>
                <a:spcPct val="120000"/>
              </a:lnSpc>
              <a:buFont typeface="+mj-lt"/>
              <a:buAutoNum type="arabicPeriod"/>
            </a:pPr>
            <a:r>
              <a:rPr kumimoji="1" lang="en-US" altLang="ja-JP" dirty="0"/>
              <a:t>HTTPS </a:t>
            </a:r>
            <a:r>
              <a:rPr kumimoji="1" lang="ja-JP" altLang="en-US" dirty="0"/>
              <a:t>の </a:t>
            </a:r>
            <a:r>
              <a:rPr kumimoji="1" lang="en-US" altLang="ja-JP" dirty="0"/>
              <a:t>SSL </a:t>
            </a:r>
            <a:r>
              <a:rPr kumimoji="1" lang="ja-JP" altLang="en-US" dirty="0"/>
              <a:t>証明書の検証エラーが発生してしまう。</a:t>
            </a:r>
            <a:endParaRPr kumimoji="1" lang="en-US" altLang="ja-JP" dirty="0"/>
          </a:p>
          <a:p>
            <a:pPr>
              <a:lnSpc>
                <a:spcPct val="120000"/>
              </a:lnSpc>
            </a:pPr>
            <a:r>
              <a:rPr lang="ja-JP" altLang="en-US" dirty="0"/>
              <a:t>そこで、</a:t>
            </a:r>
            <a:r>
              <a:rPr lang="en-US" altLang="ja-JP" dirty="0"/>
              <a:t> 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a:t>
            </a:r>
            <a:r>
              <a:rPr lang="en-US" altLang="ja-JP" sz="2800" dirty="0"/>
              <a:t>HTML5 </a:t>
            </a:r>
            <a:r>
              <a:rPr lang="ja-JP" altLang="en-US" sz="2800" dirty="0"/>
              <a:t>版 </a:t>
            </a:r>
            <a:r>
              <a:rPr lang="en-US" altLang="ja-JP" sz="2800" dirty="0"/>
              <a:t>Web </a:t>
            </a:r>
            <a:r>
              <a:rPr lang="ja-JP" altLang="en-US" sz="2800" dirty="0"/>
              <a:t>クライアントのユーザー接続用 </a:t>
            </a:r>
            <a:r>
              <a:rPr lang="en-US" altLang="ja-JP" sz="2800" dirty="0"/>
              <a:t>URL </a:t>
            </a:r>
            <a:r>
              <a:rPr lang="ja-JP" altLang="en-US" sz="2800" dirty="0"/>
              <a:t>として使用してみよう。</a:t>
            </a:r>
            <a:endParaRPr lang="en-US" altLang="ja-JP" dirty="0"/>
          </a:p>
          <a:p>
            <a:pPr>
              <a:lnSpc>
                <a:spcPct val="120000"/>
              </a:lnSpc>
            </a:pPr>
            <a:r>
              <a:rPr kumimoji="1" lang="en-US" altLang="ja-JP" dirty="0"/>
              <a:t>DDNS </a:t>
            </a:r>
            <a:r>
              <a:rPr kumimoji="1" lang="ja-JP" altLang="en-US" dirty="0"/>
              <a:t>ホストラベルが </a:t>
            </a:r>
            <a:r>
              <a:rPr kumimoji="1" lang="en-US" altLang="ja-JP" b="1" dirty="0" err="1">
                <a:solidFill>
                  <a:srgbClr val="0000FF"/>
                </a:solidFill>
              </a:rPr>
              <a:t>abc</a:t>
            </a:r>
            <a:r>
              <a:rPr kumimoji="1" lang="en-US" altLang="ja-JP" dirty="0"/>
              <a:t> </a:t>
            </a:r>
            <a:r>
              <a:rPr kumimoji="1" lang="ja-JP" altLang="en-US" dirty="0"/>
              <a:t>の場合、</a:t>
            </a:r>
            <a:br>
              <a:rPr kumimoji="1" lang="en-US" altLang="ja-JP" dirty="0"/>
            </a:br>
            <a:r>
              <a:rPr kumimoji="1" lang="en-US" altLang="ja-JP" sz="4600" dirty="0"/>
              <a:t>https://</a:t>
            </a:r>
            <a:r>
              <a:rPr kumimoji="1" lang="en-US" altLang="ja-JP" sz="4600" b="1" dirty="0">
                <a:solidFill>
                  <a:srgbClr val="0000FF"/>
                </a:solidFill>
              </a:rPr>
              <a:t>abc</a:t>
            </a:r>
            <a:r>
              <a:rPr kumimoji="1" lang="en-US" altLang="ja-JP" sz="4600" b="1" dirty="0">
                <a:solidFill>
                  <a:schemeClr val="accent2">
                    <a:lumMod val="75000"/>
                  </a:schemeClr>
                </a:solidFill>
              </a:rPr>
              <a:t>-telework</a:t>
            </a:r>
            <a:r>
              <a:rPr kumimoji="1" lang="en-US" altLang="ja-JP" sz="4600" b="1" dirty="0">
                <a:solidFill>
                  <a:schemeClr val="accent6">
                    <a:lumMod val="75000"/>
                  </a:schemeClr>
                </a:solidFill>
              </a:rPr>
              <a:t>.mikaka.ne.jp</a:t>
            </a:r>
            <a:r>
              <a:rPr kumimoji="1" lang="en-US" altLang="ja-JP" sz="4600" dirty="0"/>
              <a:t>/</a:t>
            </a:r>
            <a:br>
              <a:rPr kumimoji="1" lang="en-US" altLang="ja-JP" sz="4600" dirty="0"/>
            </a:br>
            <a:r>
              <a:rPr kumimoji="1" lang="ja-JP" altLang="en-US" dirty="0"/>
              <a:t>のように、ホストラベルの後に </a:t>
            </a:r>
            <a:r>
              <a:rPr kumimoji="1" lang="en-US" altLang="ja-JP" dirty="0"/>
              <a:t>"-telework" </a:t>
            </a:r>
            <a:r>
              <a:rPr kumimoji="1" lang="ja-JP" altLang="en-US" dirty="0"/>
              <a:t>を付加して </a:t>
            </a:r>
            <a:r>
              <a:rPr kumimoji="1" lang="en-US" altLang="ja-JP" dirty="0"/>
              <a:t>Web </a:t>
            </a:r>
            <a:r>
              <a:rPr kumimoji="1" lang="ja-JP" altLang="en-US" dirty="0"/>
              <a:t>ブラウザでアクセスすると、</a:t>
            </a:r>
            <a:r>
              <a:rPr kumimoji="1" lang="en-US" altLang="ja-JP" dirty="0"/>
              <a:t>SSL </a:t>
            </a:r>
            <a:r>
              <a:rPr kumimoji="1" lang="ja-JP" altLang="en-US" dirty="0"/>
              <a:t>証明書検証エラーが表示されず、</a:t>
            </a:r>
            <a:r>
              <a:rPr kumimoji="1" lang="en-US" altLang="ja-JP" dirty="0"/>
              <a:t>HTML5 </a:t>
            </a:r>
            <a:r>
              <a:rPr kumimoji="1" lang="ja-JP" altLang="en-US" dirty="0"/>
              <a:t>版 </a:t>
            </a:r>
            <a:r>
              <a:rPr kumimoji="1" lang="en-US" altLang="ja-JP" dirty="0"/>
              <a:t>Web </a:t>
            </a:r>
            <a:r>
              <a:rPr kumimoji="1" lang="ja-JP" altLang="en-US" dirty="0"/>
              <a:t>クライアントに接続して利用できるはずである。そこで、この </a:t>
            </a:r>
            <a:r>
              <a:rPr kumimoji="1" lang="en-US" altLang="ja-JP" dirty="0"/>
              <a:t>URL </a:t>
            </a:r>
            <a:r>
              <a:rPr kumimoji="1" lang="ja-JP" altLang="en-US" dirty="0"/>
              <a:t>をエンドユーザー </a:t>
            </a:r>
            <a:r>
              <a:rPr kumimoji="1" lang="en-US" altLang="ja-JP" dirty="0"/>
              <a:t>(</a:t>
            </a:r>
            <a:r>
              <a:rPr kumimoji="1" lang="ja-JP" altLang="en-US" dirty="0"/>
              <a:t>社員等</a:t>
            </a:r>
            <a:r>
              <a:rPr kumimoji="1" lang="en-US" altLang="ja-JP" dirty="0"/>
              <a:t>) </a:t>
            </a:r>
            <a:r>
              <a:rPr kumimoji="1" lang="ja-JP" altLang="en-US" dirty="0"/>
              <a:t>に案内するとよい。</a:t>
            </a:r>
            <a:endParaRPr kumimoji="1" lang="en-US" altLang="ja-JP" dirty="0"/>
          </a:p>
          <a:p>
            <a:pPr lvl="1">
              <a:lnSpc>
                <a:spcPct val="120000"/>
              </a:lnSpc>
            </a:pPr>
            <a:r>
              <a:rPr kumimoji="1" lang="en-US" altLang="ja-JP" dirty="0"/>
              <a:t>5-13 </a:t>
            </a:r>
            <a:r>
              <a:rPr kumimoji="1" lang="ja-JP" altLang="en-US" dirty="0"/>
              <a:t>で述べたように、</a:t>
            </a:r>
            <a:endParaRPr lang="en-US" altLang="ja-JP" dirty="0"/>
          </a:p>
          <a:p>
            <a:pPr lvl="2">
              <a:lnSpc>
                <a:spcPct val="120000"/>
              </a:lnSpc>
            </a:pPr>
            <a:r>
              <a:rPr kumimoji="1" lang="en-US" altLang="ja-JP" dirty="0"/>
              <a:t>"webapp-", "app-", "web-", "login-", "telework-", </a:t>
            </a:r>
            <a:r>
              <a:rPr kumimoji="1" lang="ja-JP" altLang="en-US" dirty="0"/>
              <a:t>のいずれかの文字列で始まる</a:t>
            </a:r>
          </a:p>
          <a:p>
            <a:pPr lvl="2">
              <a:lnSpc>
                <a:spcPct val="120000"/>
              </a:lnSpc>
            </a:pPr>
            <a:r>
              <a:rPr kumimoji="1" lang="en-US" altLang="ja-JP" dirty="0"/>
              <a:t>"-webapp", "-app", "-web", "-login", "-telework" </a:t>
            </a:r>
            <a:r>
              <a:rPr kumimoji="1" lang="ja-JP" altLang="en-US" dirty="0"/>
              <a:t>のいずれかの文字列で終わる</a:t>
            </a:r>
            <a:br>
              <a:rPr kumimoji="1" lang="en-US" altLang="ja-JP" dirty="0"/>
            </a:br>
            <a:r>
              <a:rPr kumimoji="1" lang="ja-JP" altLang="en-US" dirty="0"/>
              <a:t>ホスト名を用いて </a:t>
            </a:r>
            <a:r>
              <a:rPr lang="en-US" altLang="ja-JP" dirty="0"/>
              <a:t>HTTPS </a:t>
            </a:r>
            <a:r>
              <a:rPr lang="ja-JP" altLang="en-US" dirty="0"/>
              <a:t>で接続があった場合、中継 </a:t>
            </a:r>
            <a:r>
              <a:rPr lang="en-US" altLang="ja-JP" dirty="0"/>
              <a:t>GW </a:t>
            </a:r>
            <a:r>
              <a:rPr lang="ja-JP" altLang="en-US" dirty="0"/>
              <a:t>は、</a:t>
            </a:r>
            <a:r>
              <a:rPr lang="en-US" altLang="ja-JP" dirty="0"/>
              <a:t>Web </a:t>
            </a:r>
            <a:r>
              <a:rPr lang="ja-JP" altLang="en-US" dirty="0"/>
              <a:t>ブラウザ用の </a:t>
            </a:r>
            <a:r>
              <a:rPr lang="en-US" altLang="ja-JP" dirty="0"/>
              <a:t>SSL </a:t>
            </a:r>
            <a:r>
              <a:rPr lang="ja-JP" altLang="en-US" dirty="0"/>
              <a:t>証明書をクライアントに提示するのである。</a:t>
            </a:r>
            <a:endParaRPr kumimoji="1" lang="en-US" altLang="ja-JP" dirty="0"/>
          </a:p>
          <a:p>
            <a:pPr>
              <a:lnSpc>
                <a:spcPct val="120000"/>
              </a:lnSpc>
            </a:pPr>
            <a:r>
              <a:rPr kumimoji="1" lang="en-US" altLang="ja-JP" dirty="0" err="1"/>
              <a:t>Mikaka</a:t>
            </a:r>
            <a:r>
              <a:rPr kumimoji="1" lang="en-US" altLang="ja-JP" dirty="0"/>
              <a:t> DDNS </a:t>
            </a:r>
            <a:r>
              <a:rPr kumimoji="1" lang="ja-JP" altLang="en-US" dirty="0"/>
              <a:t>サービスの </a:t>
            </a:r>
            <a:r>
              <a:rPr kumimoji="1" lang="en-US" altLang="ja-JP" dirty="0"/>
              <a:t>DNS </a:t>
            </a:r>
            <a:r>
              <a:rPr kumimoji="1" lang="ja-JP" altLang="en-US" dirty="0"/>
              <a:t>サーバー側では、上記の特殊な文字列のいずれかで始まるかいずれかで終わるホスト名に対しては、その特殊文字列が存在しないものとみなして </a:t>
            </a:r>
            <a:r>
              <a:rPr kumimoji="1" lang="en-US" altLang="ja-JP" dirty="0"/>
              <a:t>DNS </a:t>
            </a:r>
            <a:r>
              <a:rPr kumimoji="1" lang="ja-JP" altLang="en-US" dirty="0"/>
              <a:t>名前解決を試行する。そのため、登録している </a:t>
            </a:r>
            <a:r>
              <a:rPr kumimoji="1" lang="en-US" altLang="ja-JP" dirty="0"/>
              <a:t>DDNS </a:t>
            </a:r>
            <a:r>
              <a:rPr kumimoji="1" lang="ja-JP" altLang="en-US" dirty="0"/>
              <a:t>ホストが </a:t>
            </a:r>
            <a:r>
              <a:rPr kumimoji="1" lang="en-US" altLang="ja-JP" dirty="0"/>
              <a:t>1 </a:t>
            </a:r>
            <a:r>
              <a:rPr kumimoji="1" lang="ja-JP" altLang="en-US" dirty="0"/>
              <a:t>つであっても、上記のように </a:t>
            </a:r>
            <a:r>
              <a:rPr kumimoji="1" lang="en-US" altLang="ja-JP" dirty="0"/>
              <a:t>"-telework" </a:t>
            </a:r>
            <a:r>
              <a:rPr kumimoji="1" lang="ja-JP" altLang="en-US" dirty="0"/>
              <a:t>を付加したアクセスをすれば、正しく中継 </a:t>
            </a:r>
            <a:r>
              <a:rPr kumimoji="1" lang="en-US" altLang="ja-JP" dirty="0"/>
              <a:t>GW </a:t>
            </a:r>
            <a:r>
              <a:rPr kumimoji="1" lang="ja-JP" altLang="en-US" dirty="0"/>
              <a:t>の </a:t>
            </a:r>
            <a:r>
              <a:rPr kumimoji="1" lang="en-US" altLang="ja-JP" dirty="0"/>
              <a:t>IPv4 </a:t>
            </a:r>
            <a:r>
              <a:rPr kumimoji="1" lang="ja-JP" altLang="en-US" dirty="0"/>
              <a:t>アドレスが応答するのである。</a:t>
            </a:r>
          </a:p>
        </p:txBody>
      </p:sp>
      <p:sp>
        <p:nvSpPr>
          <p:cNvPr id="3" name="スライド番号プレースホルダー 2">
            <a:extLst>
              <a:ext uri="{FF2B5EF4-FFF2-40B4-BE49-F238E27FC236}">
                <a16:creationId xmlns:a16="http://schemas.microsoft.com/office/drawing/2014/main" id="{627EEBEB-A3B1-4DEE-8539-3E520A3DE02A}"/>
              </a:ext>
            </a:extLst>
          </p:cNvPr>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a:extLst>
              <a:ext uri="{FF2B5EF4-FFF2-40B4-BE49-F238E27FC236}">
                <a16:creationId xmlns:a16="http://schemas.microsoft.com/office/drawing/2014/main" id="{20665B4D-E24E-49DB-ABDB-464853E0673C}"/>
              </a:ext>
            </a:extLst>
          </p:cNvPr>
          <p:cNvSpPr>
            <a:spLocks noGrp="1"/>
          </p:cNvSpPr>
          <p:nvPr>
            <p:ph type="title"/>
          </p:nvPr>
        </p:nvSpPr>
        <p:spPr/>
        <p:txBody>
          <a:bodyPr>
            <a:noAutofit/>
          </a:bodyPr>
          <a:lstStyle/>
          <a:p>
            <a:r>
              <a:rPr kumimoji="1" lang="en-US" altLang="ja-JP" sz="3200" dirty="0"/>
              <a:t>6-4. HTML5 </a:t>
            </a:r>
            <a:r>
              <a:rPr kumimoji="1" lang="ja-JP" altLang="en-US" sz="3200" dirty="0"/>
              <a:t>版 </a:t>
            </a:r>
            <a:r>
              <a:rPr kumimoji="1" lang="en-US" altLang="ja-JP" sz="3200" dirty="0"/>
              <a:t>Web </a:t>
            </a:r>
            <a:r>
              <a:rPr kumimoji="1" lang="ja-JP" altLang="en-US" sz="3200" dirty="0"/>
              <a:t>クライアントのユーザー接続用 </a:t>
            </a:r>
            <a:r>
              <a:rPr kumimoji="1" lang="en-US" altLang="ja-JP" sz="3200" dirty="0"/>
              <a:t>URL</a:t>
            </a:r>
            <a:r>
              <a:rPr kumimoji="1" lang="ja-JP" altLang="en-US" sz="3200" dirty="0"/>
              <a:t> として </a:t>
            </a:r>
            <a:r>
              <a:rPr kumimoji="1" lang="en-US" altLang="ja-JP" sz="3200" dirty="0"/>
              <a:t>DDNS </a:t>
            </a:r>
            <a:r>
              <a:rPr kumimoji="1" lang="ja-JP" altLang="en-US" sz="3200" dirty="0"/>
              <a:t>ホスト名を使用してみよう</a:t>
            </a:r>
          </a:p>
        </p:txBody>
      </p:sp>
    </p:spTree>
    <p:extLst>
      <p:ext uri="{BB962C8B-B14F-4D97-AF65-F5344CB8AC3E}">
        <p14:creationId xmlns:p14="http://schemas.microsoft.com/office/powerpoint/2010/main" val="21187236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F097694-ED4D-410F-9A81-2CC214376A2E}"/>
              </a:ext>
            </a:extLst>
          </p:cNvPr>
          <p:cNvSpPr>
            <a:spLocks noGrp="1"/>
          </p:cNvSpPr>
          <p:nvPr>
            <p:ph idx="1"/>
          </p:nvPr>
        </p:nvSpPr>
        <p:spPr>
          <a:xfrm>
            <a:off x="332741" y="1136073"/>
            <a:ext cx="11545223" cy="2292927"/>
          </a:xfrm>
        </p:spPr>
        <p:txBody>
          <a:bodyPr>
            <a:normAutofit fontScale="77500" lnSpcReduction="20000"/>
          </a:bodyPr>
          <a:lstStyle/>
          <a:p>
            <a:r>
              <a:rPr kumimoji="1" lang="ja-JP" altLang="en-US" dirty="0"/>
              <a:t>中継 </a:t>
            </a:r>
            <a:r>
              <a:rPr kumimoji="1" lang="en-US" altLang="ja-JP" dirty="0"/>
              <a:t>GW </a:t>
            </a:r>
            <a:r>
              <a:rPr kumimoji="1" lang="ja-JP" altLang="en-US" dirty="0"/>
              <a:t>組み込みの </a:t>
            </a:r>
            <a:r>
              <a:rPr kumimoji="1" lang="en-US" altLang="ja-JP" dirty="0"/>
              <a:t>DDNS </a:t>
            </a:r>
            <a:r>
              <a:rPr kumimoji="1" lang="ja-JP" altLang="en-US" dirty="0"/>
              <a:t>クライアント機能は、</a:t>
            </a:r>
            <a:r>
              <a:rPr lang="en-US" altLang="ja-JP" dirty="0"/>
              <a:t>DDnsClient.ini (6-2 </a:t>
            </a:r>
            <a:r>
              <a:rPr lang="ja-JP" altLang="en-US" dirty="0"/>
              <a:t>で述べた</a:t>
            </a:r>
            <a:r>
              <a:rPr lang="en-US" altLang="ja-JP" dirty="0"/>
              <a:t>) </a:t>
            </a:r>
            <a:r>
              <a:rPr lang="ja-JP" altLang="en-US" dirty="0"/>
              <a:t>の設定に従って </a:t>
            </a:r>
            <a:r>
              <a:rPr lang="en-US" altLang="ja-JP" dirty="0"/>
              <a:t>DDNS </a:t>
            </a:r>
            <a:r>
              <a:rPr lang="ja-JP" altLang="en-US" dirty="0"/>
              <a:t>クライアントとして動作し、一定期間ごとに、自ホストの </a:t>
            </a:r>
            <a:r>
              <a:rPr lang="en-US" altLang="ja-JP" dirty="0"/>
              <a:t>IPv4 </a:t>
            </a:r>
            <a:r>
              <a:rPr lang="ja-JP" altLang="en-US" dirty="0"/>
              <a:t>アドレスを </a:t>
            </a:r>
            <a:r>
              <a:rPr lang="en-US" altLang="ja-JP" dirty="0"/>
              <a:t>DDNS </a:t>
            </a:r>
            <a:r>
              <a:rPr lang="ja-JP" altLang="en-US" dirty="0"/>
              <a:t>サービスに登録 </a:t>
            </a:r>
            <a:r>
              <a:rPr lang="en-US" altLang="ja-JP" dirty="0"/>
              <a:t>(</a:t>
            </a:r>
            <a:r>
              <a:rPr lang="ja-JP" altLang="en-US" dirty="0"/>
              <a:t>更新</a:t>
            </a:r>
            <a:r>
              <a:rPr lang="en-US" altLang="ja-JP" dirty="0"/>
              <a:t>) </a:t>
            </a:r>
            <a:r>
              <a:rPr lang="ja-JP" altLang="en-US" dirty="0"/>
              <a:t>し続ける。</a:t>
            </a:r>
          </a:p>
          <a:p>
            <a:r>
              <a:rPr kumimoji="1" lang="ja-JP" altLang="en-US" dirty="0"/>
              <a:t>この動作状況や、エラーが発生している場合の詳細なエラー情報は、中継 </a:t>
            </a:r>
            <a:r>
              <a:rPr kumimoji="1" lang="en-US" altLang="ja-JP" dirty="0"/>
              <a:t>GW </a:t>
            </a:r>
            <a:r>
              <a:rPr kumimoji="1" lang="ja-JP" altLang="en-US" dirty="0"/>
              <a:t>のログファイルとして出力される </a:t>
            </a:r>
            <a:r>
              <a:rPr kumimoji="1" lang="en-US" altLang="ja-JP" dirty="0"/>
              <a:t>(5-6</a:t>
            </a:r>
            <a:r>
              <a:rPr kumimoji="1" lang="ja-JP" altLang="en-US" dirty="0"/>
              <a:t> で述べた </a:t>
            </a:r>
            <a:r>
              <a:rPr kumimoji="1" lang="en-US" altLang="ja-JP" dirty="0" err="1"/>
              <a:t>SaveLog</a:t>
            </a:r>
            <a:r>
              <a:rPr kumimoji="1" lang="en-US" altLang="ja-JP" dirty="0"/>
              <a:t> </a:t>
            </a:r>
            <a:r>
              <a:rPr kumimoji="1" lang="ja-JP" altLang="en-US" dirty="0"/>
              <a:t>設定値が </a:t>
            </a:r>
            <a:r>
              <a:rPr kumimoji="1" lang="en-US" altLang="ja-JP" dirty="0"/>
              <a:t>true </a:t>
            </a:r>
            <a:r>
              <a:rPr kumimoji="1" lang="ja-JP" altLang="en-US" dirty="0"/>
              <a:t>の場合</a:t>
            </a:r>
            <a:r>
              <a:rPr kumimoji="1" lang="en-US" altLang="ja-JP" dirty="0"/>
              <a:t>) </a:t>
            </a:r>
            <a:r>
              <a:rPr kumimoji="1" lang="ja-JP" altLang="en-US" dirty="0"/>
              <a:t>。</a:t>
            </a:r>
            <a:endParaRPr kumimoji="1" lang="en-US" altLang="ja-JP" dirty="0"/>
          </a:p>
          <a:p>
            <a:r>
              <a:rPr lang="en-US" altLang="ja-JP" sz="2800" dirty="0"/>
              <a:t>DDNS </a:t>
            </a:r>
            <a:r>
              <a:rPr lang="ja-JP" altLang="en-US" sz="2800" dirty="0"/>
              <a:t>サービスとの通信に失敗していると考えられる場合は、シン・テレワークシステム 中継ゲートウェイプログラムが出力する「</a:t>
            </a:r>
            <a:r>
              <a:rPr lang="en-US" altLang="ja-JP" sz="2800" dirty="0" err="1"/>
              <a:t>gate_log</a:t>
            </a:r>
            <a:r>
              <a:rPr lang="ja-JP" altLang="en-US" sz="2800" dirty="0"/>
              <a:t>」ディレクトリのログを参照して、原因を特定して改善する。</a:t>
            </a:r>
          </a:p>
          <a:p>
            <a:endParaRPr kumimoji="1" lang="ja-JP" altLang="en-US" dirty="0"/>
          </a:p>
        </p:txBody>
      </p:sp>
      <p:sp>
        <p:nvSpPr>
          <p:cNvPr id="3" name="スライド番号プレースホルダー 2">
            <a:extLst>
              <a:ext uri="{FF2B5EF4-FFF2-40B4-BE49-F238E27FC236}">
                <a16:creationId xmlns:a16="http://schemas.microsoft.com/office/drawing/2014/main" id="{A4FB6148-A211-4944-A306-5E8694DDABC2}"/>
              </a:ext>
            </a:extLst>
          </p:cNvPr>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a:extLst>
              <a:ext uri="{FF2B5EF4-FFF2-40B4-BE49-F238E27FC236}">
                <a16:creationId xmlns:a16="http://schemas.microsoft.com/office/drawing/2014/main" id="{A246560C-463B-4217-8AB8-7133E9398854}"/>
              </a:ext>
            </a:extLst>
          </p:cNvPr>
          <p:cNvSpPr>
            <a:spLocks noGrp="1"/>
          </p:cNvSpPr>
          <p:nvPr>
            <p:ph type="title"/>
          </p:nvPr>
        </p:nvSpPr>
        <p:spPr/>
        <p:txBody>
          <a:bodyPr>
            <a:noAutofit/>
          </a:bodyPr>
          <a:lstStyle/>
          <a:p>
            <a:r>
              <a:rPr kumimoji="1" lang="en-US" altLang="ja-JP" sz="2800" dirty="0"/>
              <a:t>6-5.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クライアント機能の動作状況の確認</a:t>
            </a:r>
          </a:p>
        </p:txBody>
      </p:sp>
      <p:pic>
        <p:nvPicPr>
          <p:cNvPr id="6" name="図 5">
            <a:extLst>
              <a:ext uri="{FF2B5EF4-FFF2-40B4-BE49-F238E27FC236}">
                <a16:creationId xmlns:a16="http://schemas.microsoft.com/office/drawing/2014/main" id="{DDB9C8E0-8020-4870-A648-66DEAD97D825}"/>
              </a:ext>
            </a:extLst>
          </p:cNvPr>
          <p:cNvPicPr>
            <a:picLocks noChangeAspect="1"/>
          </p:cNvPicPr>
          <p:nvPr/>
        </p:nvPicPr>
        <p:blipFill>
          <a:blip r:embed="rId2"/>
          <a:stretch>
            <a:fillRect/>
          </a:stretch>
        </p:blipFill>
        <p:spPr>
          <a:xfrm>
            <a:off x="637094" y="3216116"/>
            <a:ext cx="7229475" cy="3457575"/>
          </a:xfrm>
          <a:prstGeom prst="rect">
            <a:avLst/>
          </a:prstGeom>
          <a:ln w="28575">
            <a:solidFill>
              <a:schemeClr val="tx1"/>
            </a:solidFill>
          </a:ln>
        </p:spPr>
      </p:pic>
      <p:sp>
        <p:nvSpPr>
          <p:cNvPr id="8" name="テキスト ボックス 7">
            <a:extLst>
              <a:ext uri="{FF2B5EF4-FFF2-40B4-BE49-F238E27FC236}">
                <a16:creationId xmlns:a16="http://schemas.microsoft.com/office/drawing/2014/main" id="{477730D9-2337-476F-AAFD-9BA34C13ABD4}"/>
              </a:ext>
            </a:extLst>
          </p:cNvPr>
          <p:cNvSpPr txBox="1"/>
          <p:nvPr/>
        </p:nvSpPr>
        <p:spPr>
          <a:xfrm>
            <a:off x="8000540" y="4590960"/>
            <a:ext cx="3554366" cy="1015663"/>
          </a:xfrm>
          <a:prstGeom prst="rect">
            <a:avLst/>
          </a:prstGeom>
          <a:solidFill>
            <a:srgbClr val="FFFFCC"/>
          </a:solidFill>
          <a:ln w="19050">
            <a:solidFill>
              <a:schemeClr val="tx1"/>
            </a:solidFill>
          </a:ln>
        </p:spPr>
        <p:txBody>
          <a:bodyPr wrap="square" rtlCol="0">
            <a:spAutoFit/>
          </a:bodyPr>
          <a:lstStyle/>
          <a:p>
            <a:r>
              <a:rPr lang="ja-JP" altLang="en-US" sz="2000" dirty="0"/>
              <a:t>中継 </a:t>
            </a:r>
            <a:r>
              <a:rPr lang="en-US" altLang="ja-JP" sz="2000" dirty="0"/>
              <a:t>GW </a:t>
            </a:r>
            <a:r>
              <a:rPr lang="ja-JP" altLang="en-US" sz="2000" dirty="0"/>
              <a:t>の組み込み </a:t>
            </a:r>
            <a:r>
              <a:rPr lang="en-US" altLang="ja-JP" sz="2000" dirty="0"/>
              <a:t>DDNS </a:t>
            </a:r>
            <a:r>
              <a:rPr lang="ja-JP" altLang="en-US" sz="2000" dirty="0"/>
              <a:t>クライアントの動作状況は、ログファイルに記録される。</a:t>
            </a:r>
            <a:endParaRPr lang="en-US" altLang="ja-JP" sz="2000" dirty="0"/>
          </a:p>
        </p:txBody>
      </p:sp>
    </p:spTree>
    <p:extLst>
      <p:ext uri="{BB962C8B-B14F-4D97-AF65-F5344CB8AC3E}">
        <p14:creationId xmlns:p14="http://schemas.microsoft.com/office/powerpoint/2010/main" val="41003492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E863B4A-EEC7-4F4F-B54F-3DB0AA670B34}"/>
              </a:ext>
            </a:extLst>
          </p:cNvPr>
          <p:cNvSpPr>
            <a:spLocks noGrp="1"/>
          </p:cNvSpPr>
          <p:nvPr>
            <p:ph idx="1"/>
          </p:nvPr>
        </p:nvSpPr>
        <p:spPr>
          <a:xfrm>
            <a:off x="332741" y="1136073"/>
            <a:ext cx="11545223" cy="5456828"/>
          </a:xfrm>
        </p:spPr>
        <p:txBody>
          <a:bodyPr>
            <a:normAutofit lnSpcReduction="10000"/>
          </a:bodyPr>
          <a:lstStyle/>
          <a:p>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クライアント機能の挙動は、次のとおりである。</a:t>
            </a:r>
            <a:endParaRPr kumimoji="1" lang="en-US" altLang="ja-JP" sz="2800" dirty="0"/>
          </a:p>
          <a:p>
            <a:pPr marL="514350" indent="-514350">
              <a:buFont typeface="+mj-lt"/>
              <a:buAutoNum type="arabicPeriod"/>
            </a:pPr>
            <a:r>
              <a:rPr lang="ja-JP" altLang="en-US" dirty="0"/>
              <a:t>前回の更新要求に成功したら、</a:t>
            </a:r>
            <a:r>
              <a:rPr lang="en-US" altLang="ja-JP" dirty="0"/>
              <a:t>3600 </a:t>
            </a:r>
            <a:r>
              <a:rPr lang="ja-JP" altLang="en-US" dirty="0"/>
              <a:t>秒 ～ </a:t>
            </a:r>
            <a:r>
              <a:rPr lang="en-US" altLang="ja-JP" dirty="0"/>
              <a:t>7200 </a:t>
            </a:r>
            <a:r>
              <a:rPr lang="ja-JP" altLang="en-US" dirty="0"/>
              <a:t>秒後に、新たに更新要求を行なう。</a:t>
            </a:r>
            <a:endParaRPr lang="en-US" altLang="ja-JP" dirty="0"/>
          </a:p>
          <a:p>
            <a:pPr marL="514350" indent="-514350">
              <a:buFont typeface="+mj-lt"/>
              <a:buAutoNum type="arabicPeriod"/>
            </a:pPr>
            <a:r>
              <a:rPr lang="ja-JP" altLang="en-US" dirty="0"/>
              <a:t>前回の更新要求に失敗したら、</a:t>
            </a:r>
            <a:r>
              <a:rPr lang="en-US" altLang="ja-JP" dirty="0"/>
              <a:t>300 </a:t>
            </a:r>
            <a:r>
              <a:rPr lang="ja-JP" altLang="en-US" dirty="0"/>
              <a:t>秒 ～ </a:t>
            </a:r>
            <a:r>
              <a:rPr lang="en-US" altLang="ja-JP" dirty="0"/>
              <a:t>600 </a:t>
            </a:r>
            <a:r>
              <a:rPr lang="ja-JP" altLang="en-US" dirty="0"/>
              <a:t>秒後に、新たに更新要求を行なう。</a:t>
            </a:r>
            <a:endParaRPr lang="en-US" altLang="ja-JP" dirty="0"/>
          </a:p>
          <a:p>
            <a:pPr marL="514350" indent="-514350">
              <a:buFont typeface="+mj-lt"/>
              <a:buAutoNum type="arabicPeriod"/>
            </a:pPr>
            <a:r>
              <a:rPr lang="ja-JP" altLang="en-US" dirty="0"/>
              <a:t>仮に前回の更新要求に成功していたとしても、</a:t>
            </a:r>
            <a:r>
              <a:rPr lang="en-US" altLang="ja-JP" dirty="0"/>
              <a:t>600 </a:t>
            </a:r>
            <a:r>
              <a:rPr lang="ja-JP" altLang="en-US" dirty="0"/>
              <a:t>秒 ～ </a:t>
            </a:r>
            <a:r>
              <a:rPr lang="en-US" altLang="ja-JP" dirty="0"/>
              <a:t>1200 </a:t>
            </a:r>
            <a:r>
              <a:rPr lang="ja-JP" altLang="en-US" dirty="0"/>
              <a:t>秒に </a:t>
            </a:r>
            <a:r>
              <a:rPr lang="en-US" altLang="ja-JP" dirty="0"/>
              <a:t>1 </a:t>
            </a:r>
            <a:r>
              <a:rPr lang="ja-JP" altLang="en-US" dirty="0"/>
              <a:t>回は、自ホストの </a:t>
            </a:r>
            <a:r>
              <a:rPr lang="en-US" altLang="ja-JP" dirty="0"/>
              <a:t>IPv4 </a:t>
            </a:r>
            <a:r>
              <a:rPr lang="ja-JP" altLang="en-US" dirty="0"/>
              <a:t>アドレスが変化していないかどうかを確認する。もし変化してしたら、直ちに </a:t>
            </a:r>
            <a:r>
              <a:rPr lang="en-US" altLang="ja-JP" dirty="0"/>
              <a:t>1 </a:t>
            </a:r>
            <a:r>
              <a:rPr lang="ja-JP" altLang="en-US" dirty="0"/>
              <a:t>の処理を行なう。</a:t>
            </a:r>
            <a:endParaRPr lang="en-US" altLang="ja-JP" dirty="0"/>
          </a:p>
          <a:p>
            <a:pPr marL="514350" indent="-514350">
              <a:buFont typeface="+mj-lt"/>
              <a:buAutoNum type="arabicPeriod"/>
            </a:pPr>
            <a:r>
              <a:rPr lang="ja-JP" altLang="en-US" dirty="0"/>
              <a:t>設定ファイル </a:t>
            </a:r>
            <a:r>
              <a:rPr lang="en-US" altLang="ja-JP" dirty="0"/>
              <a:t>DDnsClient.ini </a:t>
            </a:r>
            <a:r>
              <a:rPr lang="ja-JP" altLang="en-US" dirty="0"/>
              <a:t>が変化していないかどうか </a:t>
            </a:r>
            <a:r>
              <a:rPr lang="en-US" altLang="ja-JP" dirty="0"/>
              <a:t>30 </a:t>
            </a:r>
            <a:r>
              <a:rPr lang="ja-JP" altLang="en-US" dirty="0"/>
              <a:t>秒 ～ </a:t>
            </a:r>
            <a:r>
              <a:rPr lang="en-US" altLang="ja-JP" dirty="0"/>
              <a:t>60 </a:t>
            </a:r>
            <a:r>
              <a:rPr lang="ja-JP" altLang="en-US" dirty="0"/>
              <a:t>秒に </a:t>
            </a:r>
            <a:r>
              <a:rPr lang="en-US" altLang="ja-JP" dirty="0"/>
              <a:t>1 </a:t>
            </a:r>
            <a:r>
              <a:rPr lang="ja-JP" altLang="en-US" dirty="0"/>
              <a:t>回確認する。もし変化していたら、直ちに </a:t>
            </a:r>
            <a:r>
              <a:rPr lang="en-US" altLang="ja-JP" dirty="0"/>
              <a:t>1 </a:t>
            </a:r>
            <a:r>
              <a:rPr lang="ja-JP" altLang="en-US" dirty="0"/>
              <a:t>の処理を行なう。したがって、</a:t>
            </a:r>
            <a:r>
              <a:rPr lang="en-US" altLang="ja-JP" dirty="0"/>
              <a:t>DDnsClient.ini </a:t>
            </a:r>
            <a:r>
              <a:rPr lang="ja-JP" altLang="en-US" dirty="0"/>
              <a:t>ファイルの内容を書き換えた場合、デーモンの再起動は不要である。</a:t>
            </a:r>
            <a:endParaRPr lang="en-US" altLang="ja-JP" dirty="0"/>
          </a:p>
          <a:p>
            <a:pPr marL="0" indent="0">
              <a:buNone/>
            </a:pPr>
            <a:r>
              <a:rPr lang="en-US" altLang="ja-JP" dirty="0"/>
              <a:t>※</a:t>
            </a:r>
            <a:r>
              <a:rPr lang="ja-JP" altLang="en-US" dirty="0"/>
              <a:t> 上記の 「○○ 秒 ～ ○○ 秒」とは、その範囲内のランダムな秒数を意味する。</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5D8DCB34-5445-4EF0-A7F3-83F5AE6B96D0}"/>
              </a:ext>
            </a:extLst>
          </p:cNvPr>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a:extLst>
              <a:ext uri="{FF2B5EF4-FFF2-40B4-BE49-F238E27FC236}">
                <a16:creationId xmlns:a16="http://schemas.microsoft.com/office/drawing/2014/main" id="{ABEF4187-AEF5-46C1-A43D-AD9DD5D7B7B3}"/>
              </a:ext>
            </a:extLst>
          </p:cNvPr>
          <p:cNvSpPr>
            <a:spLocks noGrp="1"/>
          </p:cNvSpPr>
          <p:nvPr>
            <p:ph type="title"/>
          </p:nvPr>
        </p:nvSpPr>
        <p:spPr/>
        <p:txBody>
          <a:bodyPr>
            <a:noAutofit/>
          </a:bodyPr>
          <a:lstStyle/>
          <a:p>
            <a:r>
              <a:rPr kumimoji="1" lang="en-US" altLang="ja-JP" sz="2800" dirty="0"/>
              <a:t>6-6. </a:t>
            </a:r>
            <a:r>
              <a:rPr kumimoji="1" lang="ja-JP" altLang="en-US" sz="2800" dirty="0"/>
              <a:t>中継 </a:t>
            </a:r>
            <a:r>
              <a:rPr kumimoji="1" lang="en-US" altLang="ja-JP" sz="2800" dirty="0"/>
              <a:t>GW </a:t>
            </a:r>
            <a:r>
              <a:rPr kumimoji="1" lang="ja-JP" altLang="en-US" sz="2800" dirty="0"/>
              <a:t>組み込みの </a:t>
            </a:r>
            <a:r>
              <a:rPr kumimoji="1" lang="en-US" altLang="ja-JP" sz="2800" dirty="0"/>
              <a:t>DDNS </a:t>
            </a:r>
            <a:r>
              <a:rPr kumimoji="1" lang="ja-JP" altLang="en-US" sz="2800" dirty="0"/>
              <a:t>クライアント機能の挙動の詳細</a:t>
            </a:r>
          </a:p>
        </p:txBody>
      </p:sp>
    </p:spTree>
    <p:extLst>
      <p:ext uri="{BB962C8B-B14F-4D97-AF65-F5344CB8AC3E}">
        <p14:creationId xmlns:p14="http://schemas.microsoft.com/office/powerpoint/2010/main" val="26699513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43432C0-C254-46BE-9DD7-6A4D163F1570}"/>
              </a:ext>
            </a:extLst>
          </p:cNvPr>
          <p:cNvSpPr>
            <a:spLocks noGrp="1"/>
          </p:cNvSpPr>
          <p:nvPr>
            <p:ph idx="1"/>
          </p:nvPr>
        </p:nvSpPr>
        <p:spPr>
          <a:xfrm>
            <a:off x="332741" y="1036419"/>
            <a:ext cx="11545223" cy="2462214"/>
          </a:xfrm>
        </p:spPr>
        <p:txBody>
          <a:bodyPr>
            <a:noAutofit/>
          </a:bodyPr>
          <a:lstStyle/>
          <a:p>
            <a:pPr>
              <a:lnSpc>
                <a:spcPct val="120000"/>
              </a:lnSpc>
            </a:pPr>
            <a:r>
              <a:rPr kumimoji="1" lang="en-US" altLang="ja-JP" sz="1200" dirty="0"/>
              <a:t>6-1 </a:t>
            </a:r>
            <a:r>
              <a:rPr kumimoji="1" lang="ja-JP" altLang="en-US" sz="1200" dirty="0"/>
              <a:t>～ </a:t>
            </a:r>
            <a:r>
              <a:rPr lang="en-US" altLang="ja-JP" sz="1200" dirty="0"/>
              <a:t>6-6 </a:t>
            </a:r>
            <a:r>
              <a:rPr lang="ja-JP" altLang="en-US" sz="1200" dirty="0"/>
              <a:t>の説明では、</a:t>
            </a:r>
            <a:r>
              <a:rPr kumimoji="1" lang="en-US" altLang="ja-JP" sz="1200" b="1" u="sng" dirty="0">
                <a:solidFill>
                  <a:srgbClr val="0000FF"/>
                </a:solidFill>
              </a:rPr>
              <a:t>https://mikaka.ne.jp/</a:t>
            </a:r>
            <a:r>
              <a:rPr kumimoji="1" lang="en-US" altLang="ja-JP" sz="1200" dirty="0"/>
              <a:t> </a:t>
            </a:r>
            <a:r>
              <a:rPr kumimoji="1" lang="ja-JP" altLang="en-US" sz="1200" dirty="0"/>
              <a:t>の実験用サンプル </a:t>
            </a:r>
            <a:r>
              <a:rPr kumimoji="1" lang="en-US" altLang="ja-JP" sz="1200" dirty="0"/>
              <a:t>DDNS </a:t>
            </a:r>
            <a:r>
              <a:rPr kumimoji="1" lang="ja-JP" altLang="en-US" sz="1200" dirty="0"/>
              <a:t>サービスを利用してきた。しかしながら、同サンプル </a:t>
            </a:r>
            <a:r>
              <a:rPr kumimoji="1" lang="en-US" altLang="ja-JP" sz="1200" dirty="0"/>
              <a:t>DDNS </a:t>
            </a:r>
            <a:r>
              <a:rPr kumimoji="1" lang="ja-JP" altLang="en-US" sz="1200" dirty="0"/>
              <a:t>サービスは、無償・無保証であり、また開発中の新しい実験コードをデプロイして稼働させることもあるので、安定性が保証されていない。また、将来はサンプル </a:t>
            </a:r>
            <a:r>
              <a:rPr kumimoji="1" lang="en-US" altLang="ja-JP" sz="1200" dirty="0"/>
              <a:t>DDNS </a:t>
            </a:r>
            <a:r>
              <a:rPr kumimoji="1" lang="ja-JP" altLang="en-US" sz="1200" dirty="0"/>
              <a:t>サービスは停止する可能性もある。</a:t>
            </a:r>
            <a:endParaRPr kumimoji="1" lang="en-US" altLang="ja-JP" sz="1200" dirty="0"/>
          </a:p>
          <a:p>
            <a:pPr>
              <a:lnSpc>
                <a:spcPct val="120000"/>
              </a:lnSpc>
            </a:pPr>
            <a:r>
              <a:rPr kumimoji="1" lang="ja-JP" altLang="en-US" sz="1200" dirty="0"/>
              <a:t>そのため、業務で本格的に </a:t>
            </a:r>
            <a:r>
              <a:rPr kumimoji="1" lang="en-US" altLang="ja-JP" sz="1200" dirty="0"/>
              <a:t>DDNS </a:t>
            </a:r>
            <a:r>
              <a:rPr kumimoji="1" lang="ja-JP" altLang="en-US" sz="1200" dirty="0"/>
              <a:t>を利用するには、自ら、同等の機能を有する </a:t>
            </a:r>
            <a:r>
              <a:rPr kumimoji="1" lang="en-US" altLang="ja-JP" sz="1200" dirty="0"/>
              <a:t>DDNS </a:t>
            </a:r>
            <a:r>
              <a:rPr kumimoji="1" lang="ja-JP" altLang="en-US" sz="1200" dirty="0"/>
              <a:t>サーバーを </a:t>
            </a:r>
            <a:r>
              <a:rPr kumimoji="1" lang="en-US" altLang="ja-JP" sz="1200" dirty="0"/>
              <a:t>1 </a:t>
            </a:r>
            <a:r>
              <a:rPr kumimoji="1" lang="ja-JP" altLang="en-US" sz="1200" dirty="0"/>
              <a:t>つ構築することが推奨される。そうすれば、サンプル </a:t>
            </a:r>
            <a:r>
              <a:rPr kumimoji="1" lang="en-US" altLang="ja-JP" sz="1200" dirty="0"/>
              <a:t>DDNS </a:t>
            </a:r>
            <a:r>
              <a:rPr kumimoji="1" lang="ja-JP" altLang="en-US" sz="1200" dirty="0"/>
              <a:t>サービスの運営者 </a:t>
            </a:r>
            <a:r>
              <a:rPr lang="en-US" altLang="ja-JP" sz="1200" dirty="0"/>
              <a:t>(</a:t>
            </a:r>
            <a:r>
              <a:rPr lang="ja-JP" altLang="en-US" sz="1200" dirty="0"/>
              <a:t>シン・テレワークシステム開発チーム</a:t>
            </a:r>
            <a:r>
              <a:rPr lang="en-US" altLang="ja-JP" sz="1200" dirty="0"/>
              <a:t>) </a:t>
            </a:r>
            <a:r>
              <a:rPr kumimoji="1" lang="ja-JP" altLang="en-US" sz="1200" dirty="0"/>
              <a:t>に依存することなく、永続的に </a:t>
            </a:r>
            <a:r>
              <a:rPr kumimoji="1" lang="en-US" altLang="ja-JP" sz="1200" dirty="0"/>
              <a:t>DDNS </a:t>
            </a:r>
            <a:r>
              <a:rPr kumimoji="1" lang="ja-JP" altLang="en-US" sz="1200" dirty="0"/>
              <a:t>サーバーを稼働させることができる。</a:t>
            </a:r>
            <a:endParaRPr kumimoji="1" lang="en-US" altLang="ja-JP" sz="1200" dirty="0"/>
          </a:p>
          <a:p>
            <a:pPr>
              <a:lnSpc>
                <a:spcPct val="120000"/>
              </a:lnSpc>
            </a:pPr>
            <a:r>
              <a:rPr kumimoji="1" lang="ja-JP" altLang="en-US" sz="1200" dirty="0"/>
              <a:t>ところが、これまで、オープンソースで、簡単かつ低コストで誰でも構築可能な </a:t>
            </a:r>
            <a:r>
              <a:rPr kumimoji="1" lang="en-US" altLang="ja-JP" sz="1200" dirty="0"/>
              <a:t>DDNS </a:t>
            </a:r>
            <a:r>
              <a:rPr kumimoji="1" lang="ja-JP" altLang="en-US" sz="1200" dirty="0"/>
              <a:t>サーバーソフトウェアで、シン・テレワークシステムスタンドアロン版中継 </a:t>
            </a:r>
            <a:r>
              <a:rPr kumimoji="1" lang="en-US" altLang="ja-JP" sz="1200" dirty="0"/>
              <a:t>GW </a:t>
            </a:r>
            <a:r>
              <a:rPr kumimoji="1" lang="ja-JP" altLang="en-US" sz="1200" dirty="0"/>
              <a:t>と組み合わせて今すぐに利用可能なものは、存在しなかった。</a:t>
            </a:r>
            <a:endParaRPr kumimoji="1" lang="en-US" altLang="ja-JP" sz="1200" dirty="0"/>
          </a:p>
          <a:p>
            <a:pPr>
              <a:lnSpc>
                <a:spcPct val="120000"/>
              </a:lnSpc>
            </a:pPr>
            <a:r>
              <a:rPr kumimoji="1" lang="ja-JP" altLang="en-US" sz="1200" dirty="0"/>
              <a:t>そこで、シン・テレワークシステム開発チームでは、</a:t>
            </a:r>
            <a:r>
              <a:rPr kumimoji="1" lang="en-US" altLang="ja-JP" sz="1200" b="1" u="sng" dirty="0">
                <a:solidFill>
                  <a:srgbClr val="0000FF"/>
                </a:solidFill>
              </a:rPr>
              <a:t>https://mikaka.ne.jp/</a:t>
            </a:r>
            <a:r>
              <a:rPr kumimoji="1" lang="ja-JP" altLang="en-US" sz="1200" dirty="0"/>
              <a:t> と全く同一の </a:t>
            </a:r>
            <a:r>
              <a:rPr kumimoji="1" lang="en-US" altLang="ja-JP" sz="1200" dirty="0"/>
              <a:t>DDNS </a:t>
            </a:r>
            <a:r>
              <a:rPr kumimoji="1" lang="ja-JP" altLang="en-US" sz="1200" dirty="0"/>
              <a:t>サーバーを、誰でも簡単に、</a:t>
            </a:r>
            <a:r>
              <a:rPr kumimoji="1" lang="en-US" altLang="ja-JP" sz="1200" dirty="0"/>
              <a:t>10 </a:t>
            </a:r>
            <a:r>
              <a:rPr kumimoji="1" lang="ja-JP" altLang="en-US" sz="1200" dirty="0"/>
              <a:t>分程度の作業時間と月額わずかな </a:t>
            </a:r>
            <a:r>
              <a:rPr kumimoji="1" lang="en-US" altLang="ja-JP" sz="1200" dirty="0"/>
              <a:t>AWS EC2 </a:t>
            </a:r>
            <a:r>
              <a:rPr kumimoji="1" lang="ja-JP" altLang="en-US" sz="1200" dirty="0"/>
              <a:t>等のクラウド料金のみで構築・運用することができるようにするため、本 </a:t>
            </a:r>
            <a:r>
              <a:rPr kumimoji="1" lang="en-US" altLang="ja-JP" sz="1200" dirty="0"/>
              <a:t>DDNS </a:t>
            </a:r>
            <a:r>
              <a:rPr kumimoji="1" lang="ja-JP" altLang="en-US" sz="1200" dirty="0"/>
              <a:t>サーバープログラムをオープンソースとして公開し </a:t>
            </a:r>
            <a:r>
              <a:rPr kumimoji="1" lang="en-US" altLang="ja-JP" sz="1200" dirty="0"/>
              <a:t>(Apache 2.0 </a:t>
            </a:r>
            <a:r>
              <a:rPr kumimoji="1" lang="ja-JP" altLang="en-US" sz="1200" dirty="0"/>
              <a:t>ライセンス</a:t>
            </a:r>
            <a:r>
              <a:rPr kumimoji="1" lang="en-US" altLang="ja-JP" sz="1200" dirty="0"/>
              <a:t>) </a:t>
            </a:r>
            <a:r>
              <a:rPr kumimoji="1" lang="ja-JP" altLang="en-US" sz="1200" dirty="0"/>
              <a:t>、導入のためのドキュメントも公開している。</a:t>
            </a:r>
            <a:br>
              <a:rPr kumimoji="1" lang="en-US" altLang="ja-JP" sz="1200" dirty="0"/>
            </a:br>
            <a:r>
              <a:rPr kumimoji="1" lang="en-US" altLang="ja-JP" sz="1200" b="1" dirty="0"/>
              <a:t>&lt;TODO: </a:t>
            </a:r>
            <a:r>
              <a:rPr kumimoji="1" lang="ja-JP" altLang="en-US" sz="1200" b="1" dirty="0"/>
              <a:t>ここに後日自前 </a:t>
            </a:r>
            <a:r>
              <a:rPr kumimoji="1" lang="en-US" altLang="ja-JP" sz="1200" b="1" dirty="0"/>
              <a:t>DDNS </a:t>
            </a:r>
            <a:r>
              <a:rPr kumimoji="1" lang="ja-JP" altLang="en-US" sz="1200" b="1" dirty="0"/>
              <a:t>サーバー構築方法のドキュメントへのリンクを記載する</a:t>
            </a:r>
            <a:r>
              <a:rPr kumimoji="1" lang="en-US" altLang="ja-JP" sz="1200" b="1" dirty="0"/>
              <a:t>&gt;</a:t>
            </a:r>
            <a:endParaRPr kumimoji="1" lang="ja-JP" altLang="en-US" sz="1200" b="1" dirty="0"/>
          </a:p>
        </p:txBody>
      </p:sp>
      <p:sp>
        <p:nvSpPr>
          <p:cNvPr id="3" name="スライド番号プレースホルダー 2">
            <a:extLst>
              <a:ext uri="{FF2B5EF4-FFF2-40B4-BE49-F238E27FC236}">
                <a16:creationId xmlns:a16="http://schemas.microsoft.com/office/drawing/2014/main" id="{234BB24A-C19E-43D4-8D38-4BB62643C800}"/>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a:extLst>
              <a:ext uri="{FF2B5EF4-FFF2-40B4-BE49-F238E27FC236}">
                <a16:creationId xmlns:a16="http://schemas.microsoft.com/office/drawing/2014/main" id="{D1525072-2E17-466C-9ED2-EBCECFEC32FF}"/>
              </a:ext>
            </a:extLst>
          </p:cNvPr>
          <p:cNvSpPr>
            <a:spLocks noGrp="1"/>
          </p:cNvSpPr>
          <p:nvPr>
            <p:ph type="title"/>
          </p:nvPr>
        </p:nvSpPr>
        <p:spPr/>
        <p:txBody>
          <a:bodyPr>
            <a:noAutofit/>
          </a:bodyPr>
          <a:lstStyle/>
          <a:p>
            <a:r>
              <a:rPr kumimoji="1" lang="en-US" altLang="ja-JP" sz="3200" dirty="0"/>
              <a:t>6-7. mikaka.ne.jp </a:t>
            </a:r>
            <a:r>
              <a:rPr kumimoji="1" lang="ja-JP" altLang="en-US" sz="3200" dirty="0"/>
              <a:t>と同等の </a:t>
            </a:r>
            <a:r>
              <a:rPr kumimoji="1" lang="en-US" altLang="ja-JP" sz="3200" dirty="0"/>
              <a:t>DDNS </a:t>
            </a:r>
            <a:r>
              <a:rPr kumimoji="1" lang="ja-JP" altLang="en-US" sz="3200" dirty="0"/>
              <a:t>サーバーを自前で構築する</a:t>
            </a:r>
          </a:p>
        </p:txBody>
      </p:sp>
      <p:sp>
        <p:nvSpPr>
          <p:cNvPr id="5" name="テキスト ボックス 4">
            <a:extLst>
              <a:ext uri="{FF2B5EF4-FFF2-40B4-BE49-F238E27FC236}">
                <a16:creationId xmlns:a16="http://schemas.microsoft.com/office/drawing/2014/main" id="{E1CA230B-A7B7-4BFE-B922-298B5C5C4641}"/>
              </a:ext>
            </a:extLst>
          </p:cNvPr>
          <p:cNvSpPr txBox="1"/>
          <p:nvPr/>
        </p:nvSpPr>
        <p:spPr>
          <a:xfrm>
            <a:off x="642749" y="4259262"/>
            <a:ext cx="6026991" cy="2462213"/>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a:p>
            <a:pPr latinLnBrk="1"/>
            <a:r>
              <a:rPr lang="en-US" altLang="ja-JP" sz="1400" dirty="0"/>
              <a:t># </a:t>
            </a:r>
            <a:r>
              <a:rPr lang="ja-JP" altLang="en-US" sz="1400" dirty="0"/>
              <a:t>ホストが自分自身の </a:t>
            </a:r>
            <a:r>
              <a:rPr lang="en-US" altLang="ja-JP" sz="1400" dirty="0"/>
              <a:t>IPv4 </a:t>
            </a:r>
            <a:r>
              <a:rPr lang="ja-JP" altLang="en-US" sz="1400" dirty="0"/>
              <a:t>アドレスが変化していないかどうか確認するために接続</a:t>
            </a:r>
          </a:p>
          <a:p>
            <a:pPr latinLnBrk="1"/>
            <a:r>
              <a:rPr lang="en-US" altLang="ja-JP" sz="1400" dirty="0"/>
              <a:t># </a:t>
            </a:r>
            <a:r>
              <a:rPr lang="ja-JP" altLang="en-US" sz="1400" dirty="0"/>
              <a:t>する </a:t>
            </a:r>
            <a:r>
              <a:rPr lang="en-US" altLang="ja-JP" sz="1400" dirty="0"/>
              <a:t>URL </a:t>
            </a:r>
            <a:r>
              <a:rPr lang="ja-JP" altLang="en-US" sz="1400" dirty="0"/>
              <a:t>です。これは、</a:t>
            </a:r>
            <a:r>
              <a:rPr lang="en-US" altLang="ja-JP" sz="1400" dirty="0"/>
              <a:t>SSL/TLS </a:t>
            </a:r>
            <a:r>
              <a:rPr lang="ja-JP" altLang="en-US" sz="1400" dirty="0"/>
              <a:t>は不要で、</a:t>
            </a:r>
            <a:r>
              <a:rPr lang="en-US" altLang="ja-JP" sz="1400" dirty="0"/>
              <a:t>HTTP </a:t>
            </a:r>
            <a:r>
              <a:rPr lang="ja-JP" altLang="en-US" sz="1400" dirty="0"/>
              <a:t>のアクセスのみで十分です。</a:t>
            </a:r>
            <a:endParaRPr lang="en-US" altLang="ja-JP" sz="1400" dirty="0"/>
          </a:p>
          <a:p>
            <a:pPr latinLnBrk="1"/>
            <a:r>
              <a:rPr lang="sv-SE" altLang="ja-JP" sz="1400" dirty="0"/>
              <a:t>DDNS_GETMYIP_URL        http://getmyip-v4-static.mikaka.ne.jp/getmyip/</a:t>
            </a:r>
          </a:p>
          <a:p>
            <a:pPr latinLnBrk="1"/>
            <a:endParaRPr lang="sv-SE" altLang="ja-JP" sz="1400" dirty="0"/>
          </a:p>
          <a:p>
            <a:pPr latinLnBrk="1"/>
            <a:r>
              <a:rPr lang="en-US" altLang="ja-JP" sz="1400" dirty="0"/>
              <a:t># </a:t>
            </a:r>
            <a:r>
              <a:rPr lang="ja-JP" altLang="en-US" sz="1400" dirty="0"/>
              <a:t>以下の </a:t>
            </a:r>
            <a:r>
              <a:rPr lang="en-US" altLang="ja-JP" sz="1400" dirty="0"/>
              <a:t>SHA1 </a:t>
            </a:r>
            <a:r>
              <a:rPr lang="ja-JP" altLang="en-US" sz="1400" dirty="0"/>
              <a:t>は </a:t>
            </a:r>
            <a:r>
              <a:rPr lang="en-US" altLang="ja-JP" sz="1400" dirty="0"/>
              <a:t>DDNS </a:t>
            </a:r>
            <a:r>
              <a:rPr lang="ja-JP" altLang="en-US" sz="1400" dirty="0"/>
              <a:t>サーバーの </a:t>
            </a:r>
            <a:r>
              <a:rPr lang="en-US" altLang="ja-JP" sz="1400" dirty="0"/>
              <a:t>SSL </a:t>
            </a:r>
            <a:r>
              <a:rPr lang="ja-JP" altLang="en-US" sz="1400" dirty="0"/>
              <a:t>証明書のダイジェスト値です。</a:t>
            </a:r>
          </a:p>
          <a:p>
            <a:pPr latinLnBrk="1"/>
            <a:r>
              <a:rPr lang="sv-SE" altLang="ja-JP" sz="1400" dirty="0"/>
              <a:t>DDNS_SSL_DIGEST_SHA1    69D3C5EBB86180C29412F3AC5AC76C1CE72D626B</a:t>
            </a:r>
            <a:endParaRPr lang="en-US" altLang="ja-JP" sz="1400" dirty="0"/>
          </a:p>
        </p:txBody>
      </p:sp>
      <p:sp>
        <p:nvSpPr>
          <p:cNvPr id="7" name="正方形/長方形 6">
            <a:extLst>
              <a:ext uri="{FF2B5EF4-FFF2-40B4-BE49-F238E27FC236}">
                <a16:creationId xmlns:a16="http://schemas.microsoft.com/office/drawing/2014/main" id="{C20D6D8C-ACB9-4D7A-805C-120FC79626AC}"/>
              </a:ext>
            </a:extLst>
          </p:cNvPr>
          <p:cNvSpPr/>
          <p:nvPr/>
        </p:nvSpPr>
        <p:spPr>
          <a:xfrm>
            <a:off x="4412394" y="4531866"/>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2ABF2A4-0D1D-46E7-B5C4-DC28C0201EE7}"/>
              </a:ext>
            </a:extLst>
          </p:cNvPr>
          <p:cNvSpPr/>
          <p:nvPr/>
        </p:nvSpPr>
        <p:spPr>
          <a:xfrm>
            <a:off x="4327153" y="5833724"/>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A52F0F7B-9EA5-459E-9536-AAEFF34E9003}"/>
              </a:ext>
            </a:extLst>
          </p:cNvPr>
          <p:cNvSpPr/>
          <p:nvPr/>
        </p:nvSpPr>
        <p:spPr>
          <a:xfrm>
            <a:off x="2723077" y="6476904"/>
            <a:ext cx="373971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58737E4-2D6F-41C1-AAE7-E0340B58302B}"/>
              </a:ext>
            </a:extLst>
          </p:cNvPr>
          <p:cNvSpPr txBox="1"/>
          <p:nvPr/>
        </p:nvSpPr>
        <p:spPr>
          <a:xfrm>
            <a:off x="6850250" y="4230135"/>
            <a:ext cx="5186240" cy="2031325"/>
          </a:xfrm>
          <a:prstGeom prst="rect">
            <a:avLst/>
          </a:prstGeom>
          <a:noFill/>
          <a:ln>
            <a:solidFill>
              <a:schemeClr val="tx1"/>
            </a:solidFill>
          </a:ln>
        </p:spPr>
        <p:txBody>
          <a:bodyPr wrap="square" rtlCol="0">
            <a:spAutoFit/>
          </a:bodyPr>
          <a:lstStyle/>
          <a:p>
            <a:pPr latinLnBrk="1"/>
            <a:r>
              <a:rPr lang="en-US" altLang="ja-JP" sz="1400" dirty="0"/>
              <a:t>// 【</a:t>
            </a:r>
            <a:r>
              <a:rPr lang="ja-JP" altLang="en-US" sz="1400" dirty="0"/>
              <a:t>スタンドアロン動作モード専用</a:t>
            </a:r>
            <a:r>
              <a:rPr lang="en-US" altLang="ja-JP" sz="1400" dirty="0"/>
              <a:t>】</a:t>
            </a:r>
          </a:p>
          <a:p>
            <a:pPr latinLnBrk="1"/>
            <a:endParaRPr lang="en-US" altLang="ja-JP" sz="1400" dirty="0"/>
          </a:p>
          <a:p>
            <a:pPr latinLnBrk="1"/>
            <a:r>
              <a:rPr lang="en-US" altLang="ja-JP" sz="1400" dirty="0" err="1"/>
              <a:t>WebAppProxyBaseUrl</a:t>
            </a:r>
            <a:r>
              <a:rPr lang="en-US" altLang="ja-JP" sz="1400" dirty="0"/>
              <a:t>     https://127.0.0.1:7002/</a:t>
            </a:r>
          </a:p>
          <a:p>
            <a:pPr latinLnBrk="1"/>
            <a:r>
              <a:rPr lang="en-US" altLang="ja-JP" sz="1400" dirty="0" err="1"/>
              <a:t>WebAppCertListSrcUrl</a:t>
            </a:r>
            <a:r>
              <a:rPr lang="en-US" altLang="ja-JP" sz="1400" dirty="0"/>
              <a:t>   https://ssl-cert-server-v4.mikaka.ne.jp/wildcard_cert_files/mikaka.ne.jp/latest/cert.cer</a:t>
            </a:r>
          </a:p>
          <a:p>
            <a:pPr latinLnBrk="1"/>
            <a:r>
              <a:rPr lang="en-US" altLang="ja-JP" sz="1400" dirty="0" err="1"/>
              <a:t>WebAppCertKeySrcUrl</a:t>
            </a:r>
            <a:r>
              <a:rPr lang="en-US" altLang="ja-JP" sz="1400" dirty="0"/>
              <a:t>    https://ssl-cert-server-v4.mikaka.ne.jp/wildcard_cert_files/mikaka.ne.jp/latest/cert.key</a:t>
            </a:r>
          </a:p>
          <a:p>
            <a:pPr latinLnBrk="1"/>
            <a:r>
              <a:rPr lang="en-US" altLang="ja-JP" sz="1400" dirty="0" err="1"/>
              <a:t>WebAppCertBasicAuthUsername</a:t>
            </a:r>
            <a:r>
              <a:rPr lang="en-US" altLang="ja-JP" sz="1400" dirty="0"/>
              <a:t> tanuki</a:t>
            </a:r>
          </a:p>
          <a:p>
            <a:pPr latinLnBrk="1"/>
            <a:r>
              <a:rPr lang="en-US" altLang="ja-JP" sz="1400" dirty="0" err="1"/>
              <a:t>WebAppCertBasicAuthPassword</a:t>
            </a:r>
            <a:r>
              <a:rPr lang="en-US" altLang="ja-JP" sz="1400" dirty="0"/>
              <a:t> </a:t>
            </a:r>
            <a:r>
              <a:rPr lang="en-US" altLang="ja-JP" sz="1400" dirty="0" err="1"/>
              <a:t>ThisIsIpaTanukiPasswordGoodGood</a:t>
            </a:r>
            <a:endParaRPr lang="en-US" altLang="ja-JP" sz="1400" dirty="0"/>
          </a:p>
        </p:txBody>
      </p:sp>
      <p:sp>
        <p:nvSpPr>
          <p:cNvPr id="11" name="テキスト ボックス 10">
            <a:extLst>
              <a:ext uri="{FF2B5EF4-FFF2-40B4-BE49-F238E27FC236}">
                <a16:creationId xmlns:a16="http://schemas.microsoft.com/office/drawing/2014/main" id="{809A6DDC-7E7D-4D19-A9CA-CDB34D550C26}"/>
              </a:ext>
            </a:extLst>
          </p:cNvPr>
          <p:cNvSpPr txBox="1"/>
          <p:nvPr/>
        </p:nvSpPr>
        <p:spPr>
          <a:xfrm>
            <a:off x="622433" y="3468874"/>
            <a:ext cx="6026991" cy="738664"/>
          </a:xfrm>
          <a:prstGeom prst="rect">
            <a:avLst/>
          </a:prstGeom>
          <a:solidFill>
            <a:srgbClr val="FFFFCC"/>
          </a:solidFill>
          <a:ln w="19050">
            <a:solidFill>
              <a:schemeClr val="tx1"/>
            </a:solidFill>
          </a:ln>
        </p:spPr>
        <p:txBody>
          <a:bodyPr wrap="square" rtlCol="0">
            <a:spAutoFit/>
          </a:bodyPr>
          <a:lstStyle/>
          <a:p>
            <a:r>
              <a:rPr lang="ja-JP" altLang="en-US" sz="1400" dirty="0"/>
              <a:t>自前構築する </a:t>
            </a:r>
            <a:r>
              <a:rPr lang="en-US" altLang="ja-JP" sz="1400" dirty="0"/>
              <a:t>DDNS </a:t>
            </a:r>
            <a:r>
              <a:rPr lang="ja-JP" altLang="en-US" sz="1400" dirty="0"/>
              <a:t>サーバーを利用する場合は、中継ゲートウェイの </a:t>
            </a:r>
            <a:r>
              <a:rPr lang="en-US" altLang="ja-JP" sz="1400" dirty="0"/>
              <a:t>DDnsClient.ini</a:t>
            </a:r>
            <a:r>
              <a:rPr lang="ja-JP" altLang="en-US" sz="1400" dirty="0"/>
              <a:t>ファイルの以下の部分を自前 </a:t>
            </a:r>
            <a:r>
              <a:rPr lang="en-US" altLang="ja-JP" sz="1400" dirty="0"/>
              <a:t>DDNS </a:t>
            </a:r>
            <a:r>
              <a:rPr lang="ja-JP" altLang="en-US" sz="1400" dirty="0"/>
              <a:t>サーバー用に変更すること。</a:t>
            </a:r>
            <a:endParaRPr lang="en-US" altLang="ja-JP" sz="1400" dirty="0"/>
          </a:p>
          <a:p>
            <a:r>
              <a:rPr lang="ja-JP" altLang="en-US" sz="1400" dirty="0"/>
              <a:t>これにより、自前構築する </a:t>
            </a:r>
            <a:r>
              <a:rPr lang="en-US" altLang="ja-JP" sz="1400" dirty="0"/>
              <a:t>DDNS </a:t>
            </a:r>
            <a:r>
              <a:rPr lang="ja-JP" altLang="en-US" sz="1400" dirty="0"/>
              <a:t>サーバーへの </a:t>
            </a:r>
            <a:r>
              <a:rPr lang="en-US" altLang="ja-JP" sz="1400" dirty="0"/>
              <a:t>IP </a:t>
            </a:r>
            <a:r>
              <a:rPr lang="ja-JP" altLang="en-US" sz="1400" dirty="0"/>
              <a:t>アドレスの登録・更新が実施される。</a:t>
            </a:r>
            <a:endParaRPr lang="en-US" altLang="ja-JP" sz="1400" dirty="0"/>
          </a:p>
        </p:txBody>
      </p:sp>
      <p:sp>
        <p:nvSpPr>
          <p:cNvPr id="12" name="テキスト ボックス 11">
            <a:extLst>
              <a:ext uri="{FF2B5EF4-FFF2-40B4-BE49-F238E27FC236}">
                <a16:creationId xmlns:a16="http://schemas.microsoft.com/office/drawing/2014/main" id="{B9A25B17-B660-4F30-ADB9-C3DC606A478D}"/>
              </a:ext>
            </a:extLst>
          </p:cNvPr>
          <p:cNvSpPr txBox="1"/>
          <p:nvPr/>
        </p:nvSpPr>
        <p:spPr>
          <a:xfrm>
            <a:off x="6850250" y="3476505"/>
            <a:ext cx="5129939" cy="738664"/>
          </a:xfrm>
          <a:prstGeom prst="rect">
            <a:avLst/>
          </a:prstGeom>
          <a:solidFill>
            <a:srgbClr val="FFFFCC"/>
          </a:solidFill>
          <a:ln w="19050">
            <a:solidFill>
              <a:schemeClr val="tx1"/>
            </a:solidFill>
          </a:ln>
        </p:spPr>
        <p:txBody>
          <a:bodyPr wrap="square" rtlCol="0">
            <a:spAutoFit/>
          </a:bodyPr>
          <a:lstStyle/>
          <a:p>
            <a:r>
              <a:rPr lang="en-US" altLang="ja-JP" sz="1050" dirty="0"/>
              <a:t>HTML5 </a:t>
            </a:r>
            <a:r>
              <a:rPr lang="ja-JP" altLang="en-US" sz="1050" dirty="0"/>
              <a:t>版 </a:t>
            </a:r>
            <a:r>
              <a:rPr lang="en-US" altLang="ja-JP" sz="1050" dirty="0"/>
              <a:t>Web </a:t>
            </a:r>
            <a:r>
              <a:rPr lang="ja-JP" altLang="en-US" sz="1050" dirty="0"/>
              <a:t>クライアントを利用する場合で、</a:t>
            </a:r>
            <a:r>
              <a:rPr lang="en-US" altLang="ja-JP" sz="1050" dirty="0"/>
              <a:t>5-13 </a:t>
            </a:r>
            <a:r>
              <a:rPr lang="ja-JP" altLang="en-US" sz="1050" dirty="0"/>
              <a:t>の「手法 </a:t>
            </a:r>
            <a:r>
              <a:rPr lang="en-US" altLang="ja-JP" sz="1050" dirty="0"/>
              <a:t>2</a:t>
            </a:r>
            <a:r>
              <a:rPr lang="ja-JP" altLang="en-US" sz="1050" dirty="0"/>
              <a:t>」を利用する場合で、かつ、</a:t>
            </a:r>
            <a:r>
              <a:rPr lang="en-US" altLang="ja-JP" sz="1050" b="1" u="sng" dirty="0">
                <a:solidFill>
                  <a:srgbClr val="0000FF"/>
                </a:solidFill>
              </a:rPr>
              <a:t> https://github.com/IPA-CyberLab/IPA_DN_WildcardCertServerUtil/</a:t>
            </a:r>
            <a:r>
              <a:rPr lang="ja-JP" altLang="en-US" sz="1050" dirty="0"/>
              <a:t> </a:t>
            </a:r>
            <a:r>
              <a:rPr lang="en-US" altLang="ja-JP" sz="1050" dirty="0"/>
              <a:t>(5-13 </a:t>
            </a:r>
            <a:r>
              <a:rPr lang="ja-JP" altLang="en-US" sz="1050" dirty="0"/>
              <a:t>を参照</a:t>
            </a:r>
            <a:r>
              <a:rPr lang="en-US" altLang="ja-JP" sz="1050" dirty="0"/>
              <a:t>) </a:t>
            </a:r>
            <a:r>
              <a:rPr lang="ja-JP" altLang="en-US" sz="1050" dirty="0"/>
              <a:t>の証明書配布サーバーを利用する場合は、</a:t>
            </a:r>
            <a:r>
              <a:rPr lang="en-US" altLang="ja-JP" sz="1050" dirty="0"/>
              <a:t>ThinGate.ini </a:t>
            </a:r>
            <a:r>
              <a:rPr lang="ja-JP" altLang="en-US" sz="1050" dirty="0"/>
              <a:t>の証明書関係の設定を、使用する証明書配布サーバーに併せて変更すること </a:t>
            </a:r>
            <a:r>
              <a:rPr lang="en-US" altLang="ja-JP" sz="1050" dirty="0"/>
              <a:t>(5-13 </a:t>
            </a:r>
            <a:r>
              <a:rPr lang="ja-JP" altLang="en-US" sz="1050" dirty="0"/>
              <a:t>の「手法 </a:t>
            </a:r>
            <a:r>
              <a:rPr lang="en-US" altLang="ja-JP" sz="1050" dirty="0"/>
              <a:t>2</a:t>
            </a:r>
            <a:r>
              <a:rPr lang="ja-JP" altLang="en-US" sz="1050" dirty="0"/>
              <a:t>」を参照</a:t>
            </a:r>
            <a:r>
              <a:rPr lang="en-US" altLang="ja-JP" sz="1050" dirty="0"/>
              <a:t>)</a:t>
            </a:r>
            <a:r>
              <a:rPr lang="ja-JP" altLang="en-US" sz="1050" dirty="0"/>
              <a:t>。</a:t>
            </a:r>
            <a:endParaRPr lang="en-US" altLang="ja-JP" sz="1050" dirty="0"/>
          </a:p>
        </p:txBody>
      </p:sp>
      <p:sp>
        <p:nvSpPr>
          <p:cNvPr id="13" name="正方形/長方形 12">
            <a:extLst>
              <a:ext uri="{FF2B5EF4-FFF2-40B4-BE49-F238E27FC236}">
                <a16:creationId xmlns:a16="http://schemas.microsoft.com/office/drawing/2014/main" id="{8AE99523-2D3E-4BF9-AEA6-B7159909AF56}"/>
              </a:ext>
            </a:extLst>
          </p:cNvPr>
          <p:cNvSpPr/>
          <p:nvPr/>
        </p:nvSpPr>
        <p:spPr>
          <a:xfrm>
            <a:off x="10479981" y="4927073"/>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F3BB096-2F9A-434B-9BAC-D362FEF96A4D}"/>
              </a:ext>
            </a:extLst>
          </p:cNvPr>
          <p:cNvSpPr/>
          <p:nvPr/>
        </p:nvSpPr>
        <p:spPr>
          <a:xfrm>
            <a:off x="10534225" y="5330029"/>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53FBCC7C-41E7-4F70-AF29-581E7CA764BA}"/>
              </a:ext>
            </a:extLst>
          </p:cNvPr>
          <p:cNvSpPr/>
          <p:nvPr/>
        </p:nvSpPr>
        <p:spPr>
          <a:xfrm>
            <a:off x="9379601" y="5794978"/>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F63D9A2-DBC7-4833-9611-6B0426F3F9B9}"/>
              </a:ext>
            </a:extLst>
          </p:cNvPr>
          <p:cNvSpPr/>
          <p:nvPr/>
        </p:nvSpPr>
        <p:spPr>
          <a:xfrm>
            <a:off x="9317607" y="6004205"/>
            <a:ext cx="2538595"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06AA592-CFE4-4DE2-85C0-D10879169CB8}"/>
              </a:ext>
            </a:extLst>
          </p:cNvPr>
          <p:cNvSpPr/>
          <p:nvPr/>
        </p:nvSpPr>
        <p:spPr>
          <a:xfrm>
            <a:off x="8000252" y="5593500"/>
            <a:ext cx="973268"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77730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11</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a:t>
            </a:r>
            <a:r>
              <a:rPr lang="ja-JP" altLang="en-US" sz="1600" dirty="0"/>
              <a:t>、統計的には、</a:t>
            </a:r>
            <a:endParaRPr kumimoji="1" lang="ja-JP" altLang="en-US" sz="1600" dirty="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251727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721927"/>
          </a:xfrm>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中継ゲートウェイのホストにグローバル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r>
              <a:rPr kumimoji="1" lang="ja-JP" altLang="en-US" sz="1800" dirty="0"/>
              <a:t>中継ゲートウェイのグローバル </a:t>
            </a:r>
            <a:r>
              <a:rPr kumimoji="1" lang="en-US" altLang="ja-JP" sz="1800" dirty="0"/>
              <a:t>IPv4 </a:t>
            </a:r>
            <a:r>
              <a:rPr kumimoji="1" lang="ja-JP" altLang="en-US" sz="1800" dirty="0"/>
              <a:t>アドレスが可変の場合は </a:t>
            </a:r>
            <a:r>
              <a:rPr kumimoji="1" lang="en-US" altLang="ja-JP" sz="1800" dirty="0"/>
              <a:t>DDNS </a:t>
            </a:r>
            <a:r>
              <a:rPr kumimoji="1" lang="ja-JP" altLang="en-US" sz="1800" dirty="0"/>
              <a:t>が利用可能 </a:t>
            </a:r>
            <a:r>
              <a:rPr kumimoji="1" lang="en-US" altLang="ja-JP" sz="1800" dirty="0"/>
              <a:t>(</a:t>
            </a:r>
            <a:r>
              <a:rPr kumimoji="1" lang="ja-JP" altLang="en-US" sz="1800" dirty="0"/>
              <a:t>詳しくは、第 </a:t>
            </a:r>
            <a:r>
              <a:rPr kumimoji="1" lang="en-US" altLang="ja-JP" sz="1800" dirty="0"/>
              <a:t>6 </a:t>
            </a:r>
            <a:r>
              <a:rPr kumimoji="1" lang="ja-JP" altLang="en-US" sz="1800" dirty="0"/>
              <a:t>章を参照</a:t>
            </a:r>
            <a:r>
              <a:rPr kumimoji="1" lang="en-US" altLang="ja-JP" sz="1800" dirty="0"/>
              <a:t>)</a:t>
            </a:r>
          </a:p>
          <a:p>
            <a:pPr lvl="1"/>
            <a:r>
              <a:rPr kumimoji="1" lang="ja-JP" altLang="en-US" sz="1400" dirty="0"/>
              <a:t>原則として、中継ゲートウェイだけは、グローバル </a:t>
            </a:r>
            <a:r>
              <a:rPr kumimoji="1" lang="en-US" altLang="ja-JP" sz="1400" dirty="0"/>
              <a:t>IPv4 </a:t>
            </a:r>
            <a:r>
              <a:rPr kumimoji="1" lang="ja-JP" altLang="en-US" sz="1400" dirty="0"/>
              <a:t>アドレスが固定がある必要がある。</a:t>
            </a:r>
          </a:p>
          <a:p>
            <a:pPr lvl="1"/>
            <a:r>
              <a:rPr kumimoji="1" lang="ja-JP" altLang="en-US" sz="1400" dirty="0"/>
              <a:t>しかしながら、中継ゲートウェイのグローバル </a:t>
            </a:r>
            <a:r>
              <a:rPr kumimoji="1" lang="en-US" altLang="ja-JP" sz="1400" dirty="0"/>
              <a:t>IPv4 </a:t>
            </a:r>
            <a:r>
              <a:rPr kumimoji="1" lang="ja-JP" altLang="en-US" sz="1400" dirty="0"/>
              <a:t>アドレスが可変である </a:t>
            </a:r>
            <a:r>
              <a:rPr kumimoji="1" lang="en-US" altLang="ja-JP" sz="1400" dirty="0"/>
              <a:t>(ISP </a:t>
            </a:r>
            <a:r>
              <a:rPr kumimoji="1" lang="ja-JP" altLang="en-US" sz="1400" dirty="0"/>
              <a:t>によってルータ等の再起動の都度、割り当てられる </a:t>
            </a:r>
            <a:r>
              <a:rPr kumimoji="1" lang="en-US" altLang="ja-JP" sz="1400" dirty="0"/>
              <a:t>IPv4 </a:t>
            </a:r>
            <a:r>
              <a:rPr kumimoji="1" lang="ja-JP" altLang="en-US" sz="1400" dirty="0"/>
              <a:t>アドレスが変化する</a:t>
            </a:r>
            <a:r>
              <a:rPr kumimoji="1" lang="en-US" altLang="ja-JP" sz="1400" dirty="0"/>
              <a:t>)</a:t>
            </a:r>
            <a:r>
              <a:rPr kumimoji="1" lang="ja-JP" altLang="en-US" sz="1400" dirty="0"/>
              <a:t> 場合でも中継ゲートウェイを構築することができれば、便利である。そのためには、</a:t>
            </a:r>
            <a:r>
              <a:rPr kumimoji="1" lang="en-US" altLang="ja-JP" sz="1400" dirty="0"/>
              <a:t>Dynamic DNS (</a:t>
            </a:r>
            <a:r>
              <a:rPr kumimoji="1" lang="ja-JP" altLang="en-US" sz="1400" dirty="0"/>
              <a:t>ダイナミック </a:t>
            </a:r>
            <a:r>
              <a:rPr kumimoji="1" lang="en-US" altLang="ja-JP" sz="1400" dirty="0"/>
              <a:t>DNS, DDNS) </a:t>
            </a:r>
            <a:r>
              <a:rPr kumimoji="1" lang="ja-JP" altLang="en-US" sz="1400" dirty="0"/>
              <a:t>が必要になる。</a:t>
            </a:r>
          </a:p>
          <a:p>
            <a:pPr lvl="1"/>
            <a:r>
              <a:rPr kumimoji="1" lang="en-US" altLang="ja-JP" sz="1400" dirty="0"/>
              <a:t>DDNS </a:t>
            </a:r>
            <a:r>
              <a:rPr kumimoji="1" lang="ja-JP" altLang="en-US" sz="1400" dirty="0"/>
              <a:t>として、世界には、既存のいくつかのサービスが存在する。しかしながら、</a:t>
            </a:r>
            <a:r>
              <a:rPr kumimoji="1" lang="en-US" altLang="ja-JP" sz="1400" dirty="0"/>
              <a:t>DDNS </a:t>
            </a:r>
            <a:r>
              <a:rPr kumimoji="1" lang="ja-JP" altLang="en-US" sz="1400" dirty="0"/>
              <a:t>サービスを別途契約する必要があるとなると、不便である。</a:t>
            </a:r>
            <a:endParaRPr kumimoji="1" lang="en-US" altLang="ja-JP" sz="1400" dirty="0"/>
          </a:p>
          <a:p>
            <a:pPr lvl="1"/>
            <a:r>
              <a:rPr kumimoji="1" lang="ja-JP" altLang="en-US" sz="1400" dirty="0"/>
              <a:t>そこで、本リリースでは、中継ゲートウェイに</a:t>
            </a:r>
            <a:r>
              <a:rPr kumimoji="1" lang="en-US" altLang="ja-JP" sz="1400" dirty="0"/>
              <a:t> DDNS </a:t>
            </a:r>
            <a:r>
              <a:rPr kumimoji="1" lang="ja-JP" altLang="en-US" sz="1400" dirty="0"/>
              <a:t>クライアント機能を標準搭載した。また、本リリースに伴い、シン・テレワークシステム 開発チームでは、無償で利用できる実験用の </a:t>
            </a:r>
            <a:r>
              <a:rPr lang="en-US" altLang="ja-JP" sz="1400" dirty="0"/>
              <a:t>DDNS </a:t>
            </a:r>
            <a:r>
              <a:rPr lang="ja-JP" altLang="en-US" sz="1400" dirty="0"/>
              <a:t>サーバーである「</a:t>
            </a:r>
            <a:r>
              <a:rPr lang="en-US" altLang="ja-JP" sz="1400" dirty="0"/>
              <a:t>mikaka.ne.jp</a:t>
            </a:r>
            <a:r>
              <a:rPr lang="ja-JP" altLang="en-US" sz="1400" dirty="0"/>
              <a:t>」をインターネット上に設置した。これは、本日からすぐに無償で利用できる。「</a:t>
            </a:r>
            <a:r>
              <a:rPr lang="en-US" altLang="ja-JP" sz="1400" dirty="0"/>
              <a:t>abc.mikaka.ne.jp</a:t>
            </a:r>
            <a:r>
              <a:rPr lang="ja-JP" altLang="en-US" sz="1400" dirty="0"/>
              <a:t>」のように、「好きなホスト名</a:t>
            </a:r>
            <a:r>
              <a:rPr lang="en-US" altLang="ja-JP" sz="1400" dirty="0"/>
              <a:t>.mikaka.ne.jp</a:t>
            </a:r>
            <a:r>
              <a:rPr lang="ja-JP" altLang="en-US" sz="1400" dirty="0"/>
              <a:t>」 という </a:t>
            </a:r>
            <a:r>
              <a:rPr lang="en-US" altLang="ja-JP" sz="1400" dirty="0"/>
              <a:t>DNS </a:t>
            </a:r>
            <a:r>
              <a:rPr lang="ja-JP" altLang="en-US" sz="1400" dirty="0"/>
              <a:t>ホスト名を取得し、自信の中継ゲートウェイに関連付けられる。ただし、</a:t>
            </a:r>
            <a:r>
              <a:rPr lang="en-US" altLang="ja-JP" sz="1400" dirty="0"/>
              <a:t>mikaka.ne.jp </a:t>
            </a:r>
            <a:r>
              <a:rPr lang="ja-JP" altLang="en-US" sz="1400" dirty="0"/>
              <a:t>サービスは、実験目的のサービスであり、無保証である。</a:t>
            </a:r>
            <a:endParaRPr lang="en-US" altLang="ja-JP" sz="1400" dirty="0"/>
          </a:p>
          <a:p>
            <a:pPr lvl="1"/>
            <a:r>
              <a:rPr lang="ja-JP" altLang="en-US" sz="1400" dirty="0"/>
              <a:t>将来 </a:t>
            </a:r>
            <a:r>
              <a:rPr lang="en-US" altLang="ja-JP" sz="1400" dirty="0"/>
              <a:t>mikaka.ne.jp </a:t>
            </a:r>
            <a:r>
              <a:rPr lang="ja-JP" altLang="en-US" sz="1400" dirty="0"/>
              <a:t>が停止または廃止になってしまった場合でも、自ら安定した </a:t>
            </a:r>
            <a:r>
              <a:rPr lang="en-US" altLang="ja-JP" sz="1400" dirty="0"/>
              <a:t>DDNS </a:t>
            </a:r>
            <a:r>
              <a:rPr lang="ja-JP" altLang="en-US" sz="1400" dirty="0"/>
              <a:t>サービスを構築・運用されたいすべての方のために、我々は、 </a:t>
            </a:r>
            <a:r>
              <a:rPr lang="en-US" altLang="ja-JP" sz="1400" dirty="0"/>
              <a:t>mikaka.ne.jp </a:t>
            </a:r>
            <a:r>
              <a:rPr lang="ja-JP" altLang="en-US" sz="1400" dirty="0"/>
              <a:t>の内部で誰でも自ら </a:t>
            </a:r>
            <a:r>
              <a:rPr lang="en-US" altLang="ja-JP" sz="1400" dirty="0"/>
              <a:t>DDNS </a:t>
            </a:r>
            <a:r>
              <a:rPr lang="ja-JP" altLang="en-US" sz="1400" dirty="0"/>
              <a:t>サーバーを構築することができるソフトウェア 「</a:t>
            </a:r>
            <a:r>
              <a:rPr lang="en-US" altLang="ja-JP" sz="1400" dirty="0" err="1"/>
              <a:t>Mikaka</a:t>
            </a:r>
            <a:r>
              <a:rPr lang="en-US" altLang="ja-JP" sz="1400" dirty="0"/>
              <a:t> DDNS Server</a:t>
            </a:r>
            <a:r>
              <a:rPr lang="ja-JP" altLang="en-US" sz="1400" dirty="0"/>
              <a:t>」 もオープンソースソフトウェアとして用意し、本リリースとともに提供することにした。そこで、本ソフトウェアを業務目的で長期的に利用いただくならば、</a:t>
            </a:r>
            <a:r>
              <a:rPr lang="en-US" altLang="ja-JP" sz="1400" dirty="0"/>
              <a:t> </a:t>
            </a:r>
            <a:r>
              <a:rPr lang="ja-JP" altLang="en-US" sz="1400" dirty="0"/>
              <a:t>「</a:t>
            </a:r>
            <a:r>
              <a:rPr lang="en-US" altLang="ja-JP" sz="1400" dirty="0" err="1"/>
              <a:t>Mikaka</a:t>
            </a:r>
            <a:r>
              <a:rPr lang="en-US" altLang="ja-JP" sz="1400" dirty="0"/>
              <a:t> DDNS Server</a:t>
            </a:r>
            <a:r>
              <a:rPr lang="ja-JP" altLang="en-US" sz="1400" dirty="0"/>
              <a:t>」 を用いて自ら </a:t>
            </a:r>
            <a:r>
              <a:rPr lang="en-US" altLang="ja-JP" sz="1400" dirty="0"/>
              <a:t>DDNS </a:t>
            </a:r>
            <a:r>
              <a:rPr lang="ja-JP" altLang="en-US" sz="1400" dirty="0"/>
              <a:t>サービスをインターネット上 </a:t>
            </a:r>
            <a:r>
              <a:rPr lang="en-US" altLang="ja-JP" sz="1400" dirty="0"/>
              <a:t>(AWS </a:t>
            </a:r>
            <a:r>
              <a:rPr lang="ja-JP" altLang="en-US" sz="1400" dirty="0"/>
              <a:t>等のクラウド上</a:t>
            </a:r>
            <a:r>
              <a:rPr lang="en-US" altLang="ja-JP" sz="1400" dirty="0"/>
              <a:t>) </a:t>
            </a:r>
            <a:r>
              <a:rPr lang="ja-JP" altLang="en-US" sz="1400" dirty="0"/>
              <a:t>に構築されることを推奨する。</a:t>
            </a:r>
            <a:endParaRPr lang="en-US" altLang="ja-JP" sz="1800" dirty="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中継ゲートウェイのインターネット接続</a:t>
            </a:r>
          </a:p>
        </p:txBody>
      </p:sp>
    </p:spTree>
    <p:extLst>
      <p:ext uri="{BB962C8B-B14F-4D97-AF65-F5344CB8AC3E}">
        <p14:creationId xmlns:p14="http://schemas.microsoft.com/office/powerpoint/2010/main" val="178614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をサポートするためには、中継ゲートウェイから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サーバーは、「認証なし」または「ユーザー名とパスワードによる認証」のいずれかでメールを送信できる必要がある。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 </a:t>
            </a:r>
            <a:r>
              <a:rPr kumimoji="1" lang="en-US" altLang="ja-JP" sz="2000" dirty="0"/>
              <a:t>(587 </a:t>
            </a:r>
            <a:r>
              <a:rPr kumimoji="1" lang="ja-JP" altLang="en-US" sz="2000" dirty="0"/>
              <a:t>等</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中継ゲートウェイから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a:t>
            </a:r>
            <a:endParaRPr kumimoji="1" lang="en-US" altLang="ja-JP" sz="2000" dirty="0"/>
          </a:p>
          <a:p>
            <a:r>
              <a:rPr lang="en-US" altLang="ja-JP" sz="2000" dirty="0"/>
              <a:t>SMTP </a:t>
            </a:r>
            <a:r>
              <a:rPr lang="ja-JP" altLang="en-US" sz="2000" dirty="0"/>
              <a:t>サーバーとの通信では、</a:t>
            </a:r>
            <a:r>
              <a:rPr lang="en-US" altLang="ja-JP" sz="2000" dirty="0"/>
              <a:t>TLS </a:t>
            </a:r>
            <a:r>
              <a:rPr lang="ja-JP" altLang="en-US" sz="2000" dirty="0"/>
              <a:t>による暗号化を行なうことが可能である。</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lang="ja-JP" altLang="en-US" sz="1800" dirty="0"/>
              <a:t> および</a:t>
            </a:r>
            <a:r>
              <a:rPr kumimoji="1" lang="en-US" altLang="ja-JP" sz="1800" dirty="0"/>
              <a:t>Microsoft .NET </a:t>
            </a:r>
            <a:r>
              <a:rPr kumimoji="1" lang="ja-JP" altLang="en-US" sz="1800" dirty="0"/>
              <a:t>ランタイムに依存して動作する。これらの </a:t>
            </a:r>
            <a:r>
              <a:rPr kumimoji="1" lang="en-US" altLang="ja-JP" sz="1800" dirty="0"/>
              <a:t>OS</a:t>
            </a:r>
            <a:r>
              <a:rPr lang="ja-JP" altLang="en-US" sz="1800" dirty="0"/>
              <a:t> および </a:t>
            </a:r>
            <a:r>
              <a:rPr kumimoji="1" lang="en-US" altLang="ja-JP" sz="1800" dirty="0"/>
              <a:t>.NET </a:t>
            </a:r>
            <a:r>
              <a:rPr kumimoji="1" lang="ja-JP" altLang="en-US" sz="1800" dirty="0"/>
              <a:t>ランタイム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中継ゲートウェイの共通的注意点</a:t>
            </a:r>
          </a:p>
        </p:txBody>
      </p:sp>
    </p:spTree>
    <p:extLst>
      <p:ext uri="{BB962C8B-B14F-4D97-AF65-F5344CB8AC3E}">
        <p14:creationId xmlns:p14="http://schemas.microsoft.com/office/powerpoint/2010/main" val="91422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2-6.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8.1 / 10 / 11)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7 / 8.1 / 10 / 11 </a:t>
            </a:r>
            <a:r>
              <a:rPr kumimoji="1" lang="ja-JP" altLang="en-US" sz="2400" dirty="0"/>
              <a:t>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本ドキュメントでは、スタンドアロン版</a:t>
            </a:r>
            <a:r>
              <a:rPr lang="ja-JP" altLang="en-US" sz="1600" dirty="0"/>
              <a:t>中継サーバーおよび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「シン・テレワークシステム」の開発チームは、スタンドアロン版に関して、特定の環境上で発生する何らかの不具合の申告を受けた場合、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2-7.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5811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および </a:t>
            </a:r>
            <a:r>
              <a:rPr lang="en-US" altLang="ja-JP" sz="2400" dirty="0"/>
              <a:t>PDF </a:t>
            </a:r>
            <a:r>
              <a:rPr lang="ja-JP" altLang="en-US" sz="2400" dirty="0"/>
              <a:t>のドキュメントファイルに記載されています。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https://github.com/IPA-CyberLab/IPA-DN-ThinLib/blob/master/README.md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2-8.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406855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kumimoji="1" lang="ja-JP" altLang="en-US" sz="6600" dirty="0"/>
              <a:t>中継ゲートウェイ</a:t>
            </a:r>
            <a:r>
              <a:rPr kumimoji="1" lang="en-US" altLang="ja-JP" sz="6600" dirty="0"/>
              <a:t>(</a:t>
            </a:r>
            <a:r>
              <a:rPr kumimoji="1" lang="ja-JP" altLang="en-US" sz="6600" dirty="0"/>
              <a:t>スタンドアロン</a:t>
            </a:r>
            <a:r>
              <a:rPr kumimoji="1" lang="en-US" altLang="ja-JP" sz="6600" dirty="0"/>
              <a:t>)</a:t>
            </a:r>
          </a:p>
          <a:p>
            <a:pPr algn="ctr"/>
            <a:r>
              <a:rPr kumimoji="1" lang="ja-JP" altLang="en-US" sz="6600" dirty="0"/>
              <a:t>を構築しよう</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HTML5 </a:t>
            </a:r>
            <a:r>
              <a:rPr kumimoji="1" lang="ja-JP" altLang="en-US" sz="4000" dirty="0"/>
              <a:t>版 </a:t>
            </a:r>
            <a:r>
              <a:rPr kumimoji="1" lang="en-US" altLang="ja-JP" sz="4000" dirty="0"/>
              <a:t>Web </a:t>
            </a:r>
            <a:r>
              <a:rPr kumimoji="1" lang="ja-JP" altLang="en-US" sz="4000" dirty="0"/>
              <a:t>クライアント用 </a:t>
            </a:r>
            <a:r>
              <a:rPr kumimoji="1" lang="en-US" altLang="ja-JP" sz="4000" dirty="0"/>
              <a:t>Web </a:t>
            </a:r>
            <a:r>
              <a:rPr kumimoji="1" lang="ja-JP" altLang="en-US" sz="4000" dirty="0"/>
              <a:t>サーバーのインストール</a:t>
            </a:r>
            <a:br>
              <a:rPr kumimoji="1" lang="en-US" altLang="ja-JP" sz="4000" dirty="0"/>
            </a:br>
            <a:r>
              <a:rPr kumimoji="1" lang="en-US" altLang="ja-JP" sz="4000" dirty="0"/>
              <a:t>(</a:t>
            </a:r>
            <a:r>
              <a:rPr kumimoji="1" lang="ja-JP" altLang="en-US" sz="4000" dirty="0"/>
              <a:t>第 </a:t>
            </a:r>
            <a:r>
              <a:rPr kumimoji="1" lang="en-US" altLang="ja-JP" sz="4000" dirty="0"/>
              <a:t>3B </a:t>
            </a:r>
            <a:r>
              <a:rPr kumimoji="1" lang="ja-JP" altLang="en-US" sz="4000" dirty="0"/>
              <a:t>章で述べる</a:t>
            </a:r>
            <a:r>
              <a:rPr kumimoji="1" lang="en-US" altLang="ja-JP" sz="4000" dirty="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kumimoji="1" lang="ja-JP" altLang="en-US" dirty="0"/>
              <a:t>中継ゲートウェイ </a:t>
            </a:r>
            <a:r>
              <a:rPr lang="en-US" altLang="ja-JP" dirty="0"/>
              <a:t>(Linux) </a:t>
            </a:r>
            <a:r>
              <a:rPr lang="ja-JP" altLang="en-US" dirty="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75000"/>
                  </a:schemeClr>
                </a:solidFill>
              </a:rPr>
              <a:t>2021/02/25 </a:t>
            </a:r>
            <a:r>
              <a:rPr kumimoji="1" lang="en-US" altLang="ja-JP" sz="1600" b="1" dirty="0">
                <a:solidFill>
                  <a:srgbClr val="FF0000"/>
                </a:solidFill>
              </a:rPr>
              <a:t>NEW!</a:t>
            </a:r>
            <a:r>
              <a:rPr kumimoji="1" lang="en-US" altLang="ja-JP" sz="1600" dirty="0">
                <a:solidFill>
                  <a:srgbClr val="FF0000"/>
                </a:solidFill>
              </a:rPr>
              <a:t> </a:t>
            </a:r>
            <a:r>
              <a:rPr kumimoji="1" lang="en-US" altLang="ja-JP" sz="1600" dirty="0">
                <a:solidFill>
                  <a:schemeClr val="tx1"/>
                </a:solidFill>
              </a:rPr>
              <a:t>Windows </a:t>
            </a:r>
            <a:r>
              <a:rPr kumimoji="1" lang="ja-JP" altLang="en-US" sz="1600" dirty="0">
                <a:solidFill>
                  <a:schemeClr val="tx1"/>
                </a:solidFill>
              </a:rPr>
              <a:t>版中継ゲートウェイ </a:t>
            </a:r>
            <a:r>
              <a:rPr kumimoji="1" lang="en-US" altLang="ja-JP" sz="1600" dirty="0">
                <a:solidFill>
                  <a:schemeClr val="tx1"/>
                </a:solidFill>
              </a:rPr>
              <a:t>(</a:t>
            </a:r>
            <a:r>
              <a:rPr kumimoji="1" lang="ja-JP" altLang="en-US" sz="1600" dirty="0">
                <a:solidFill>
                  <a:schemeClr val="tx1"/>
                </a:solidFill>
              </a:rPr>
              <a:t>試作中</a:t>
            </a:r>
            <a:r>
              <a:rPr kumimoji="1" lang="en-US" altLang="ja-JP" sz="1600" dirty="0">
                <a:solidFill>
                  <a:schemeClr val="tx1"/>
                </a:solidFill>
              </a:rPr>
              <a:t>) </a:t>
            </a:r>
            <a:r>
              <a:rPr kumimoji="1" lang="ja-JP" altLang="en-US" sz="1600" dirty="0">
                <a:solidFill>
                  <a:schemeClr val="tx1"/>
                </a:solidFill>
              </a:rPr>
              <a:t>も利用可能です</a:t>
            </a:r>
            <a:r>
              <a:rPr lang="ja-JP" altLang="en-US" sz="1600" dirty="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a:t>本バージョンについて・更新履歴</a:t>
            </a:r>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rc2</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https://github.com/IPA-CyberLab/IPA-DN-ThinLib/blob/master/README.md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3-2. AWS </a:t>
            </a:r>
            <a:r>
              <a:rPr kumimoji="1" lang="ja-JP" altLang="en-US" dirty="0"/>
              <a:t>の </a:t>
            </a:r>
            <a:r>
              <a:rPr lang="en-US" altLang="ja-JP" dirty="0"/>
              <a:t>Ubuntu Linux </a:t>
            </a:r>
            <a:r>
              <a:rPr lang="ja-JP" altLang="en-US" dirty="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時点の価格表によるものである。現在の正確な金額は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5" name="テキスト ボックス 4"/>
          <p:cNvSpPr txBox="1"/>
          <p:nvPr/>
        </p:nvSpPr>
        <p:spPr>
          <a:xfrm>
            <a:off x="255899" y="136525"/>
            <a:ext cx="10524799"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00560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60GB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a:solidFill>
                  <a:schemeClr val="bg1"/>
                </a:solidFill>
                <a:latin typeface="Consolas" panose="020B0609020204030204" pitchFamily="49" charset="0"/>
              </a:rPr>
              <a:t>git clone https://github.com/IPA-CyberLab/IPA-DN-ThinApps-Private.git --recursive -b rc2</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3-4.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インターネット上の任意の端末 </a:t>
            </a:r>
            <a:r>
              <a:rPr kumimoji="1" lang="en-US" altLang="ja-JP" dirty="0"/>
              <a:t>(</a:t>
            </a:r>
            <a:r>
              <a:rPr kumimoji="1" lang="ja-JP" altLang="en-US" dirty="0"/>
              <a:t>作業用マシンでもよい</a:t>
            </a:r>
            <a:r>
              <a:rPr kumimoji="1" lang="en-US" altLang="ja-JP" dirty="0"/>
              <a:t>) </a:t>
            </a:r>
            <a:r>
              <a:rPr kumimoji="1" lang="ja-JP" altLang="en-US" dirty="0"/>
              <a:t>で </a:t>
            </a:r>
            <a:r>
              <a:rPr kumimoji="1" lang="en-US" altLang="ja-JP" dirty="0"/>
              <a:t>Web </a:t>
            </a:r>
            <a:r>
              <a:rPr kumimoji="1" lang="ja-JP" altLang="en-US" dirty="0"/>
              <a:t>ブラウザを起動する。</a:t>
            </a:r>
            <a:endParaRPr kumimoji="1" lang="en-US" altLang="ja-JP" dirty="0"/>
          </a:p>
          <a:p>
            <a:pPr marL="914400" lvl="1" indent="-457200">
              <a:buFont typeface="+mj-lt"/>
              <a:buAutoNum type="arabicPeriod"/>
            </a:pPr>
            <a:r>
              <a:rPr lang="en-US" altLang="ja-JP" dirty="0"/>
              <a:t>Web </a:t>
            </a:r>
            <a:r>
              <a:rPr lang="ja-JP" altLang="en-US" dirty="0"/>
              <a:t>ブラウザで、 </a:t>
            </a:r>
            <a:r>
              <a:rPr lang="en-US" altLang="ja-JP" dirty="0">
                <a:solidFill>
                  <a:srgbClr val="0000FF"/>
                </a:solidFill>
                <a:latin typeface="Consolas" panose="020B0609020204030204" pitchFamily="49" charset="0"/>
              </a:rPr>
              <a:t>https://a.b.c.d/thingate/ </a:t>
            </a:r>
            <a:r>
              <a:rPr lang="ja-JP" altLang="en-US" dirty="0"/>
              <a:t>という </a:t>
            </a:r>
            <a:r>
              <a:rPr lang="en-US" altLang="ja-JP" dirty="0"/>
              <a:t>URL </a:t>
            </a:r>
            <a:r>
              <a:rPr lang="ja-JP" altLang="en-US" dirty="0"/>
              <a:t>にアクセスする。</a:t>
            </a:r>
            <a:br>
              <a:rPr lang="en-US" altLang="ja-JP" dirty="0"/>
            </a:br>
            <a:r>
              <a:rPr lang="en-US" altLang="ja-JP" dirty="0"/>
              <a:t>(</a:t>
            </a:r>
            <a:r>
              <a:rPr lang="en-US" altLang="ja-JP" dirty="0" err="1"/>
              <a:t>a.b.c.d</a:t>
            </a:r>
            <a:r>
              <a:rPr lang="en-US" altLang="ja-JP" dirty="0"/>
              <a:t> </a:t>
            </a:r>
            <a:r>
              <a:rPr lang="ja-JP" altLang="en-US" dirty="0"/>
              <a:t>の部分は、中継ゲートウェイシステムの </a:t>
            </a:r>
            <a:r>
              <a:rPr lang="en-US" altLang="ja-JP" dirty="0"/>
              <a:t>IP</a:t>
            </a:r>
            <a:r>
              <a:rPr lang="ja-JP" altLang="en-US" dirty="0"/>
              <a:t> アドレスに置換する。</a:t>
            </a:r>
            <a:r>
              <a:rPr lang="en-US" altLang="ja-JP" dirty="0"/>
              <a:t>)</a:t>
            </a:r>
          </a:p>
          <a:p>
            <a:pPr marL="914400" lvl="1" indent="-457200">
              <a:buFont typeface="+mj-lt"/>
              <a:buAutoNum type="arabicPeriod"/>
            </a:pPr>
            <a:r>
              <a:rPr kumimoji="1" lang="en-US" altLang="ja-JP" dirty="0"/>
              <a:t>SSL </a:t>
            </a:r>
            <a:r>
              <a:rPr kumimoji="1" lang="ja-JP" altLang="en-US" dirty="0"/>
              <a:t>証明書エラーが発生するが、無視してページを表示する。</a:t>
            </a:r>
          </a:p>
          <a:p>
            <a:pPr marL="914400" lvl="1" indent="-457200">
              <a:buFont typeface="+mj-lt"/>
              <a:buAutoNum type="arabicPeriod"/>
            </a:pPr>
            <a:r>
              <a:rPr lang="en-US" altLang="ja-JP" dirty="0"/>
              <a:t>“PACK” </a:t>
            </a:r>
            <a:r>
              <a:rPr lang="ja-JP" altLang="en-US" dirty="0"/>
              <a:t>という文字で始まる </a:t>
            </a:r>
            <a:r>
              <a:rPr lang="en-US" altLang="ja-JP" dirty="0"/>
              <a:t>1 </a:t>
            </a:r>
            <a:r>
              <a:rPr lang="ja-JP" altLang="en-US" dirty="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3-5. </a:t>
            </a:r>
            <a:r>
              <a:rPr kumimoji="1" lang="ja-JP" altLang="en-US" sz="3600" dirty="0"/>
              <a:t>中継ゲートウェイシステム起動後の稼働チェック</a:t>
            </a:r>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a:t>正常に稼働していることを示す。</a:t>
            </a:r>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うまくブラウザで接続できない場合は、以下の点を確認しよう。</a:t>
            </a:r>
            <a:endParaRPr kumimoji="1" lang="en-US" altLang="ja-JP" dirty="0"/>
          </a:p>
          <a:p>
            <a:pPr marL="285750" indent="-285750">
              <a:buFont typeface="Arial" panose="020B0604020202020204" pitchFamily="34" charset="0"/>
              <a:buChar char="•"/>
            </a:pPr>
            <a:r>
              <a:rPr kumimoji="1" lang="ja-JP" altLang="en-US" dirty="0"/>
              <a:t>クラウド </a:t>
            </a:r>
            <a:r>
              <a:rPr kumimoji="1" lang="en-US" altLang="ja-JP" dirty="0"/>
              <a:t>(AWS) </a:t>
            </a:r>
            <a:r>
              <a:rPr kumimoji="1" lang="ja-JP" altLang="en-US" dirty="0"/>
              <a:t>等の </a:t>
            </a:r>
            <a:r>
              <a:rPr kumimoji="1" lang="en-US" altLang="ja-JP" dirty="0"/>
              <a:t>VM </a:t>
            </a:r>
            <a:r>
              <a:rPr kumimoji="1" lang="ja-JP" altLang="en-US" dirty="0"/>
              <a:t>基盤でネットワーク側にファイアウォールがある場合は、</a:t>
            </a:r>
            <a:r>
              <a:rPr kumimoji="1" lang="en-US" altLang="ja-JP" dirty="0"/>
              <a:t>TCP 443 (https) </a:t>
            </a:r>
            <a:r>
              <a:rPr kumimoji="1" lang="ja-JP" altLang="en-US" dirty="0" err="1"/>
              <a:t>を開</a:t>
            </a:r>
            <a:r>
              <a:rPr kumimoji="1" lang="ja-JP" altLang="en-US" dirty="0"/>
              <a:t>放しているか。</a:t>
            </a:r>
            <a:endParaRPr kumimoji="1" lang="en-US" altLang="ja-JP" dirty="0"/>
          </a:p>
          <a:p>
            <a:pPr marL="285750" indent="-285750">
              <a:buFont typeface="Arial" panose="020B0604020202020204" pitchFamily="34" charset="0"/>
              <a:buChar char="•"/>
            </a:pPr>
            <a:r>
              <a:rPr kumimoji="1" lang="en-US" altLang="ja-JP" dirty="0"/>
              <a:t>OS </a:t>
            </a:r>
            <a:r>
              <a:rPr kumimoji="1" lang="ja-JP" altLang="en-US" dirty="0"/>
              <a:t>のファイアウォールを同様に開放しているか。</a:t>
            </a:r>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a:t>「スタンドアロン版」においては、</a:t>
            </a:r>
            <a:r>
              <a:rPr kumimoji="1" lang="en-US" altLang="ja-JP" dirty="0"/>
              <a:t>HTML5 </a:t>
            </a:r>
            <a:r>
              <a:rPr kumimoji="1" lang="ja-JP" altLang="en-US" dirty="0"/>
              <a:t>版 </a:t>
            </a:r>
            <a:r>
              <a:rPr kumimoji="1" lang="en-US" altLang="ja-JP" dirty="0"/>
              <a:t>Web </a:t>
            </a:r>
            <a:r>
              <a:rPr kumimoji="1" lang="ja-JP" altLang="en-US" dirty="0"/>
              <a:t>クライアント用 </a:t>
            </a:r>
            <a:r>
              <a:rPr kumimoji="1" lang="en-US" altLang="ja-JP" dirty="0"/>
              <a:t>Web </a:t>
            </a:r>
            <a:r>
              <a:rPr kumimoji="1" lang="ja-JP" altLang="en-US" dirty="0"/>
              <a:t>サーバーは、「中継ゲートウェイ」 </a:t>
            </a:r>
            <a:r>
              <a:rPr kumimoji="1" lang="en-US" altLang="ja-JP" dirty="0"/>
              <a:t>(</a:t>
            </a:r>
            <a:r>
              <a:rPr kumimoji="1" lang="ja-JP" altLang="en-US" dirty="0"/>
              <a:t>第 </a:t>
            </a:r>
            <a:r>
              <a:rPr kumimoji="1" lang="en-US" altLang="ja-JP" dirty="0"/>
              <a:t>3 </a:t>
            </a:r>
            <a:r>
              <a:rPr kumimoji="1" lang="ja-JP" altLang="en-US" dirty="0"/>
              <a:t>章でインストール</a:t>
            </a:r>
            <a:r>
              <a:rPr kumimoji="1" lang="en-US" altLang="ja-JP" dirty="0"/>
              <a:t>) </a:t>
            </a:r>
            <a:r>
              <a:rPr kumimoji="1" lang="ja-JP" altLang="en-US" dirty="0"/>
              <a:t>と同一のサーバーホスト上にインストールし、共存動作させる。</a:t>
            </a:r>
          </a:p>
        </p:txBody>
      </p:sp>
    </p:spTree>
    <p:extLst>
      <p:ext uri="{BB962C8B-B14F-4D97-AF65-F5344CB8AC3E}">
        <p14:creationId xmlns:p14="http://schemas.microsoft.com/office/powerpoint/2010/main" val="379189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506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サーバー」は、第 </a:t>
            </a:r>
            <a:r>
              <a:rPr lang="en-US" altLang="ja-JP" dirty="0"/>
              <a:t>3 </a:t>
            </a:r>
            <a:r>
              <a:rPr lang="ja-JP" altLang="en-US" dirty="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3B-2.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サーバー」に必要な </a:t>
            </a:r>
            <a:r>
              <a:rPr lang="en-US" altLang="ja-JP" sz="2400" dirty="0"/>
              <a:t>.NET SDK </a:t>
            </a:r>
            <a:r>
              <a:rPr lang="ja-JP" altLang="en-US" sz="2400" dirty="0"/>
              <a:t>のインストール </a:t>
            </a:r>
            <a:r>
              <a:rPr lang="en-US" altLang="ja-JP" sz="2400" dirty="0"/>
              <a:t>(</a:t>
            </a:r>
            <a:r>
              <a:rPr lang="ja-JP" altLang="en-US" sz="2400" dirty="0"/>
              <a:t>準備</a:t>
            </a:r>
            <a:r>
              <a:rPr lang="en-US" altLang="ja-JP" sz="2400" dirty="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a:t>
            </a:r>
            <a:r>
              <a:rPr lang="en-US" altLang="ja-JP" dirty="0"/>
              <a:t>. .NET SDK 6.0.113 </a:t>
            </a:r>
            <a:r>
              <a:rPr lang="ja-JP" altLang="en-US" dirty="0"/>
              <a:t>のインストールを行なう。</a:t>
            </a:r>
            <a:endParaRPr lang="en-US" altLang="ja-JP" dirty="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a:t>
            </a:r>
            <a:r>
              <a:rPr lang="en-US" altLang="ja-JP" sz="1200">
                <a:solidFill>
                  <a:schemeClr val="bg1"/>
                </a:solidFill>
                <a:latin typeface="Consolas" panose="020B0609020204030204" pitchFamily="49" charset="0"/>
              </a:rPr>
              <a:t>_12255/install</a:t>
            </a:r>
            <a:r>
              <a:rPr lang="en-US" altLang="ja-JP" sz="1200" dirty="0">
                <a:solidFill>
                  <a:schemeClr val="bg1"/>
                </a:solidFill>
                <a:latin typeface="Consolas" panose="020B0609020204030204" pitchFamily="49" charset="0"/>
              </a:rPr>
              <a:t>_dotnet_6.0.113.sh)"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8" name="テキスト ボックス 7"/>
          <p:cNvSpPr txBox="1"/>
          <p:nvPr/>
        </p:nvSpPr>
        <p:spPr>
          <a:xfrm>
            <a:off x="387921" y="4325025"/>
            <a:ext cx="655844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9" name="テキスト ボックス 8">
            <a:extLst>
              <a:ext uri="{FF2B5EF4-FFF2-40B4-BE49-F238E27FC236}">
                <a16:creationId xmlns:a16="http://schemas.microsoft.com/office/drawing/2014/main" id="{E104F46A-4373-4274-8482-9531D56EE72C}"/>
              </a:ext>
            </a:extLst>
          </p:cNvPr>
          <p:cNvSpPr txBox="1"/>
          <p:nvPr/>
        </p:nvSpPr>
        <p:spPr>
          <a:xfrm>
            <a:off x="6946366" y="4050504"/>
            <a:ext cx="5138462" cy="1384995"/>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行末の半角バックスラッシュ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、この複数行コマンド列を一度にコピーして </a:t>
            </a:r>
            <a:r>
              <a:rPr lang="en-US" altLang="ja-JP" sz="1050" dirty="0"/>
              <a:t>SSH </a:t>
            </a:r>
            <a:r>
              <a:rPr lang="ja-JP" altLang="en-US" sz="1050" dirty="0"/>
              <a:t>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この場合は、一度テキストエディタに貼り付けてから、行末の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58170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09166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サーバー」プロセスは、最初にユーザーの </a:t>
            </a:r>
            <a:r>
              <a:rPr lang="en-US" altLang="ja-JP" sz="1050" dirty="0"/>
              <a:t>Web </a:t>
            </a:r>
            <a:r>
              <a:rPr lang="ja-JP" altLang="en-US" sz="1050" dirty="0"/>
              <a:t>ブラウザが中継ゲートウェイ </a:t>
            </a:r>
            <a:r>
              <a:rPr lang="en-US" altLang="ja-JP" sz="1050" dirty="0"/>
              <a:t>(</a:t>
            </a:r>
            <a:r>
              <a:rPr lang="ja-JP" altLang="en-US" sz="1050" dirty="0"/>
              <a:t>スタンドアロン版</a:t>
            </a:r>
            <a:r>
              <a:rPr lang="en-US" altLang="ja-JP" sz="1050" dirty="0"/>
              <a:t>) </a:t>
            </a:r>
            <a:r>
              <a:rPr lang="ja-JP" altLang="en-US" sz="1050" dirty="0"/>
              <a:t>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サーバープロセスは無関係となる。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サーバープロセス自体はそのセッションを保持しないので、スケーラビリティに優れている。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a:t>中継ゲートウェイ</a:t>
            </a:r>
            <a:endParaRPr kumimoji="1" lang="en-US" altLang="ja-JP" sz="1400" dirty="0"/>
          </a:p>
          <a:p>
            <a:r>
              <a:rPr kumimoji="1" lang="ja-JP" altLang="en-US" sz="1400" dirty="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a:t>スタンドアロン版の図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ja-JP" altLang="en-US" sz="1400" dirty="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a:t>Web </a:t>
            </a:r>
            <a:r>
              <a:rPr kumimoji="1" lang="ja-JP" altLang="en-US" sz="900" b="1" dirty="0"/>
              <a:t>サーバープロセスは </a:t>
            </a:r>
            <a:r>
              <a:rPr kumimoji="1" lang="en-US" altLang="ja-JP" sz="900" b="1" dirty="0"/>
              <a:t>TCP 7002 (HTTPS </a:t>
            </a:r>
            <a:r>
              <a:rPr kumimoji="1" lang="ja-JP" altLang="en-US" sz="900" b="1" dirty="0"/>
              <a:t>の、</a:t>
            </a:r>
            <a:r>
              <a:rPr kumimoji="1" lang="en-US" altLang="ja-JP" sz="900" b="1" dirty="0"/>
              <a:t>443 </a:t>
            </a:r>
            <a:r>
              <a:rPr kumimoji="1" lang="ja-JP" altLang="en-US" sz="900" b="1" dirty="0"/>
              <a:t>とは異なるポート</a:t>
            </a:r>
            <a:r>
              <a:rPr kumimoji="1" lang="en-US" altLang="ja-JP" sz="900" b="1" dirty="0"/>
              <a:t>) </a:t>
            </a:r>
            <a:r>
              <a:rPr kumimoji="1" lang="ja-JP" altLang="en-US" sz="900" b="1" dirty="0"/>
              <a:t>で動作しているが、ユーザーは、中継ゲートウェイの </a:t>
            </a:r>
            <a:r>
              <a:rPr kumimoji="1" lang="en-US" altLang="ja-JP" sz="900" b="1" dirty="0"/>
              <a:t>TCP 443 (HTTPS) </a:t>
            </a:r>
            <a:r>
              <a:rPr kumimoji="1" lang="ja-JP" altLang="en-US" sz="900" b="1" dirty="0"/>
              <a:t>に </a:t>
            </a:r>
            <a:r>
              <a:rPr kumimoji="1" lang="en-US" altLang="ja-JP" sz="900" b="1" dirty="0"/>
              <a:t>Web </a:t>
            </a:r>
            <a:r>
              <a:rPr kumimoji="1" lang="ja-JP" altLang="en-US" sz="900" b="1" dirty="0"/>
              <a:t>ブラウザでアクセスすればよい。この場合、中継ゲートウェイは、</a:t>
            </a:r>
            <a:r>
              <a:rPr lang="en-US" altLang="ja-JP" sz="900" b="1" dirty="0"/>
              <a:t>localhost </a:t>
            </a:r>
            <a:r>
              <a:rPr lang="ja-JP" altLang="en-US" sz="900" b="1" dirty="0"/>
              <a:t>上で動作している </a:t>
            </a:r>
            <a:r>
              <a:rPr lang="en-US" altLang="ja-JP" sz="900" b="1" dirty="0"/>
              <a:t>TCP 7002 (HTTPS) </a:t>
            </a:r>
            <a:r>
              <a:rPr lang="ja-JP" altLang="en-US" sz="900" b="1" dirty="0"/>
              <a:t>に、内蔵 </a:t>
            </a:r>
            <a:r>
              <a:rPr lang="en-US" altLang="ja-JP" sz="900" b="1" dirty="0"/>
              <a:t>HTTPS </a:t>
            </a:r>
            <a:r>
              <a:rPr lang="ja-JP" altLang="en-US" sz="900" b="1" dirty="0"/>
              <a:t>リバースプロキシ機能でリクエストをフォワードする。したがって、ユーザーからみると、中継ゲートウェイがインターネットに対して公開するポートは、</a:t>
            </a:r>
            <a:r>
              <a:rPr lang="en-US" altLang="ja-JP" sz="900" b="1" dirty="0"/>
              <a:t>TCP 443 </a:t>
            </a:r>
            <a:r>
              <a:rPr lang="ja-JP" altLang="en-US" sz="900" b="1" dirty="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9976828" cy="923330"/>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br>
              <a:rPr kumimoji="1" lang="en-US" altLang="ja-JP" b="1" dirty="0"/>
            </a:br>
            <a:r>
              <a:rPr kumimoji="1" lang="en-US" altLang="ja-JP" dirty="0">
                <a:solidFill>
                  <a:schemeClr val="accent5">
                    <a:lumMod val="75000"/>
                  </a:schemeClr>
                </a:solidFill>
              </a:rPr>
              <a:t>※</a:t>
            </a:r>
            <a:r>
              <a:rPr kumimoji="1" lang="ja-JP" altLang="en-US" dirty="0">
                <a:solidFill>
                  <a:schemeClr val="accent5">
                    <a:lumMod val="75000"/>
                  </a:schemeClr>
                </a:solidFill>
              </a:rPr>
              <a:t> 終了時に「</a:t>
            </a:r>
            <a:r>
              <a:rPr kumimoji="1" lang="en-US" altLang="ja-JP" dirty="0">
                <a:solidFill>
                  <a:schemeClr val="accent5">
                    <a:lumMod val="75000"/>
                  </a:schemeClr>
                </a:solidFill>
              </a:rPr>
              <a:t> Failed to bind to address https://[::]:443: address already in use.</a:t>
            </a:r>
            <a:r>
              <a:rPr kumimoji="1" lang="ja-JP" altLang="en-US" dirty="0">
                <a:solidFill>
                  <a:schemeClr val="accent5">
                    <a:lumMod val="75000"/>
                  </a:schemeClr>
                </a:solidFill>
              </a:rPr>
              <a:t>」というエラーが表示される場合があるが、これは今のところ無視してよい。</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"https://127.0.0.1/thingate/"</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2168747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149805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a:p>
            <a:pPr lvl="1"/>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738664"/>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endParaRPr kumimoji="1" lang="en-US" altLang="ja-JP" sz="1600" dirty="0"/>
          </a:p>
          <a:p>
            <a:r>
              <a:rPr kumimoji="1" lang="en-US" altLang="ja-JP" sz="1000" dirty="0">
                <a:solidFill>
                  <a:srgbClr val="0070C0"/>
                </a:solidFill>
              </a:rPr>
              <a:t>※</a:t>
            </a:r>
            <a:r>
              <a:rPr kumimoji="1" lang="ja-JP" altLang="en-US" sz="1000" dirty="0">
                <a:solidFill>
                  <a:srgbClr val="0070C0"/>
                </a:solidFill>
              </a:rPr>
              <a:t> </a:t>
            </a:r>
            <a:r>
              <a:rPr kumimoji="1" lang="en-US" altLang="ja-JP" sz="1000" dirty="0">
                <a:solidFill>
                  <a:srgbClr val="0070C0"/>
                </a:solidFill>
              </a:rPr>
              <a:t>SSH </a:t>
            </a:r>
            <a:r>
              <a:rPr kumimoji="1" lang="ja-JP" altLang="en-US" sz="1000" dirty="0">
                <a:solidFill>
                  <a:srgbClr val="0070C0"/>
                </a:solidFill>
              </a:rPr>
              <a:t>コンソールに</a:t>
            </a:r>
            <a:r>
              <a:rPr kumimoji="1" lang="en-US" altLang="ja-JP" sz="1000" dirty="0">
                <a:solidFill>
                  <a:srgbClr val="0070C0"/>
                </a:solidFill>
              </a:rPr>
              <a:t>『 [ Press Enter key to stop the </a:t>
            </a:r>
            <a:r>
              <a:rPr kumimoji="1" lang="en-US" altLang="ja-JP" sz="1000" dirty="0" err="1">
                <a:solidFill>
                  <a:srgbClr val="0070C0"/>
                </a:solidFill>
              </a:rPr>
              <a:t>IPA.App.ThinWebClientApp</a:t>
            </a:r>
            <a:r>
              <a:rPr kumimoji="1" lang="en-US" altLang="ja-JP" sz="1000" dirty="0">
                <a:solidFill>
                  <a:srgbClr val="0070C0"/>
                </a:solidFill>
              </a:rPr>
              <a:t> daemon ] 』</a:t>
            </a:r>
            <a:r>
              <a:rPr kumimoji="1" lang="ja-JP" altLang="en-US" sz="1000" dirty="0">
                <a:solidFill>
                  <a:srgbClr val="0070C0"/>
                </a:solidFill>
              </a:rPr>
              <a:t>と表示されるまで待機する必要がある。十数秒かかる。</a:t>
            </a:r>
          </a:p>
        </p:txBody>
      </p:sp>
      <p:sp>
        <p:nvSpPr>
          <p:cNvPr id="12" name="テキスト ボックス 11"/>
          <p:cNvSpPr txBox="1"/>
          <p:nvPr/>
        </p:nvSpPr>
        <p:spPr>
          <a:xfrm>
            <a:off x="2974341" y="2411289"/>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24693" y="3051945"/>
            <a:ext cx="4966489" cy="3615841"/>
          </a:xfrm>
          <a:prstGeom prst="rect">
            <a:avLst/>
          </a:prstGeom>
        </p:spPr>
      </p:pic>
      <p:sp>
        <p:nvSpPr>
          <p:cNvPr id="14" name="テキスト ボックス 13"/>
          <p:cNvSpPr txBox="1"/>
          <p:nvPr/>
        </p:nvSpPr>
        <p:spPr>
          <a:xfrm>
            <a:off x="3109435" y="2712455"/>
            <a:ext cx="5081747" cy="307777"/>
          </a:xfrm>
          <a:prstGeom prst="rect">
            <a:avLst/>
          </a:prstGeom>
          <a:noFill/>
        </p:spPr>
        <p:txBody>
          <a:bodyPr wrap="square" rtlCol="0">
            <a:spAutoFit/>
          </a:bodyPr>
          <a:lstStyle/>
          <a:p>
            <a:r>
              <a:rPr kumimoji="1" lang="en-US" altLang="ja-JP" sz="1400" b="1" dirty="0">
                <a:solidFill>
                  <a:srgbClr val="0070C0"/>
                </a:solidFill>
              </a:rPr>
              <a:t>※ SSL </a:t>
            </a:r>
            <a:r>
              <a:rPr kumimoji="1" lang="ja-JP" altLang="en-US" sz="1400" b="1" dirty="0">
                <a:solidFill>
                  <a:srgbClr val="0070C0"/>
                </a:solidFill>
              </a:rPr>
              <a:t>証明書検証エラーが表示されるが、この時点では問題無い。</a:t>
            </a:r>
          </a:p>
        </p:txBody>
      </p:sp>
    </p:spTree>
    <p:extLst>
      <p:ext uri="{BB962C8B-B14F-4D97-AF65-F5344CB8AC3E}">
        <p14:creationId xmlns:p14="http://schemas.microsoft.com/office/powerpoint/2010/main" val="95679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a:t>. SSH </a:t>
            </a:r>
            <a:r>
              <a:rPr kumimoji="1" lang="ja-JP" altLang="en-US" dirty="0"/>
              <a:t>コンソール上で、</a:t>
            </a:r>
            <a:r>
              <a:rPr lang="en-US" altLang="ja-JP" dirty="0"/>
              <a:t>5</a:t>
            </a:r>
            <a:r>
              <a:rPr kumimoji="1" lang="en-US" altLang="ja-JP" dirty="0"/>
              <a:t>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8. 7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221679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9. </a:t>
            </a:r>
            <a:r>
              <a:rPr kumimoji="1" lang="ja-JP" altLang="en-US" dirty="0"/>
              <a:t>後の解説手順</a:t>
            </a:r>
            <a:r>
              <a:rPr lang="ja-JP" altLang="en-US" dirty="0"/>
              <a:t>「</a:t>
            </a:r>
            <a:r>
              <a:rPr lang="en-US" altLang="ja-JP" dirty="0"/>
              <a:t>5-9. </a:t>
            </a:r>
            <a:r>
              <a:rPr lang="ja-JP" altLang="en-US" dirty="0"/>
              <a:t>中継ゲートウェイのプロセスの自動起動方法」により、中継ゲートウェイのプロセスが自動起動するように設定された後に、</a:t>
            </a:r>
            <a:br>
              <a:rPr kumimoji="1" lang="ja-JP" altLang="en-US" dirty="0"/>
            </a:br>
            <a:endParaRPr kumimoji="1" lang="ja-JP" altLang="en-US" dirty="0"/>
          </a:p>
          <a:p>
            <a:r>
              <a:rPr kumimoji="1" lang="en-US" altLang="ja-JP" dirty="0"/>
              <a:t>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証明書の検証エラーが発生するが、ここではまだ、無視して差し支え無い。</a:t>
            </a:r>
            <a:endParaRPr lang="en-US" altLang="ja-JP" dirty="0"/>
          </a:p>
          <a:p>
            <a:endParaRPr lang="en-US" altLang="ja-JP" dirty="0"/>
          </a:p>
          <a:p>
            <a:r>
              <a:rPr lang="ja-JP" altLang="en-US" dirty="0"/>
              <a:t>★ 注意事項</a:t>
            </a:r>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中継ゲートウェイのプロセスの自動起動方法」により </a:t>
            </a:r>
            <a:r>
              <a:rPr lang="en-US" altLang="ja-JP" dirty="0" err="1"/>
              <a:t>thingate</a:t>
            </a:r>
            <a:r>
              <a:rPr lang="en-US" altLang="ja-JP" dirty="0"/>
              <a:t> </a:t>
            </a:r>
            <a:r>
              <a:rPr lang="ja-JP" altLang="en-US" dirty="0"/>
              <a:t>プロセスが自動起動していなければ、上記の </a:t>
            </a:r>
            <a:r>
              <a:rPr lang="en-US" altLang="ja-JP" dirty="0"/>
              <a:t>https:// </a:t>
            </a:r>
            <a:r>
              <a:rPr lang="ja-JP" altLang="en-US" dirty="0"/>
              <a:t>のアクセスには失敗する。</a:t>
            </a:r>
          </a:p>
        </p:txBody>
      </p:sp>
    </p:spTree>
    <p:extLst>
      <p:ext uri="{BB962C8B-B14F-4D97-AF65-F5344CB8AC3E}">
        <p14:creationId xmlns:p14="http://schemas.microsoft.com/office/powerpoint/2010/main" val="201115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3B-5.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33" y="6454114"/>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87920"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4. </a:t>
            </a:r>
            <a:r>
              <a:rPr lang="ja-JP" altLang="en-US" sz="1600" dirty="0"/>
              <a:t>アプリケーションをビルドしよう」を実施して、少なくとも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端末にインストールされ、本中継ゲートウェイに接続されていなければならない。</a:t>
            </a:r>
            <a:endParaRPr lang="en-US" altLang="ja-JP" sz="1600" dirty="0"/>
          </a:p>
          <a:p>
            <a:r>
              <a:rPr kumimoji="1" lang="ja-JP" altLang="en-US" sz="1600" dirty="0"/>
              <a:t>そこで、一旦第 </a:t>
            </a:r>
            <a:r>
              <a:rPr kumimoji="1" lang="en-US" altLang="ja-JP" sz="1600" dirty="0"/>
              <a:t>4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4.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https://github.com/IPA-CyberLab/IPA-DN-ThinLib/blob/master/README.md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FED83B-D988-4968-9E73-DF7354EC5F7E}"/>
              </a:ext>
            </a:extLst>
          </p:cNvPr>
          <p:cNvPicPr>
            <a:picLocks noChangeAspect="1"/>
          </p:cNvPicPr>
          <p:nvPr/>
        </p:nvPicPr>
        <p:blipFill>
          <a:blip r:embed="rId2"/>
          <a:stretch>
            <a:fillRect/>
          </a:stretch>
        </p:blipFill>
        <p:spPr>
          <a:xfrm>
            <a:off x="464101" y="1946692"/>
            <a:ext cx="5553030" cy="2964615"/>
          </a:xfrm>
          <a:prstGeom prst="rect">
            <a:avLst/>
          </a:prstGeom>
        </p:spPr>
      </p:pic>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4-2.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sp>
        <p:nvSpPr>
          <p:cNvPr id="9" name="正方形/長方形 8"/>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sp>
        <p:nvSpPr>
          <p:cNvPr id="13" name="テキスト ボックス 12">
            <a:extLst>
              <a:ext uri="{FF2B5EF4-FFF2-40B4-BE49-F238E27FC236}">
                <a16:creationId xmlns:a16="http://schemas.microsoft.com/office/drawing/2014/main" id="{56B5DF36-B474-4E71-BFF5-43AEBDE98F22}"/>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7" name="テキスト ボックス 6">
            <a:extLst>
              <a:ext uri="{FF2B5EF4-FFF2-40B4-BE49-F238E27FC236}">
                <a16:creationId xmlns:a16="http://schemas.microsoft.com/office/drawing/2014/main" id="{1B3937F6-72E6-4AA2-8246-13B1A858D8FA}"/>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pic>
        <p:nvPicPr>
          <p:cNvPr id="8" name="図 7">
            <a:extLst>
              <a:ext uri="{FF2B5EF4-FFF2-40B4-BE49-F238E27FC236}">
                <a16:creationId xmlns:a16="http://schemas.microsoft.com/office/drawing/2014/main" id="{C7B147C7-571B-4F9D-87FD-FBC2FE4C2AC3}"/>
              </a:ext>
            </a:extLst>
          </p:cNvPr>
          <p:cNvPicPr>
            <a:picLocks noChangeAspect="1"/>
          </p:cNvPicPr>
          <p:nvPr/>
        </p:nvPicPr>
        <p:blipFill>
          <a:blip r:embed="rId2"/>
          <a:stretch>
            <a:fillRect/>
          </a:stretch>
        </p:blipFill>
        <p:spPr>
          <a:xfrm>
            <a:off x="332741" y="553641"/>
            <a:ext cx="9531695" cy="4814670"/>
          </a:xfrm>
          <a:prstGeom prst="rect">
            <a:avLst/>
          </a:prstGeom>
        </p:spPr>
      </p:pic>
      <p:sp>
        <p:nvSpPr>
          <p:cNvPr id="9" name="正方形/長方形 8">
            <a:extLst>
              <a:ext uri="{FF2B5EF4-FFF2-40B4-BE49-F238E27FC236}">
                <a16:creationId xmlns:a16="http://schemas.microsoft.com/office/drawing/2014/main" id="{AC0D97B0-786A-45C5-B1B6-636C809B0163}"/>
              </a:ext>
            </a:extLst>
          </p:cNvPr>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3F17B37-A2B2-4809-99D6-ABD3ABEC8E5D}"/>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dirty="0"/>
              <a:t>の </a:t>
            </a:r>
            <a:r>
              <a:rPr kumimoji="1" lang="en-US" altLang="ja-JP" dirty="0"/>
              <a:t>3 </a:t>
            </a:r>
            <a:r>
              <a:rPr kumimoji="1" lang="ja-JP" altLang="en-US" dirty="0" err="1"/>
              <a:t>つを</a:t>
            </a:r>
            <a:r>
              <a:rPr kumimoji="1" lang="ja-JP" altLang="en-US" dirty="0"/>
              <a:t>忘れずに手動でチェックし、インストールを開始する。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9F77AE-2148-430B-9CDE-6B3860324DB8}"/>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987018"/>
            <a:ext cx="4953874"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385357"/>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rc2</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CBF23FA5-46DA-4A08-B79F-409B571C3E0B}"/>
              </a:ext>
            </a:extLst>
          </p:cNvPr>
          <p:cNvSpPr txBox="1"/>
          <p:nvPr/>
        </p:nvSpPr>
        <p:spPr>
          <a:xfrm>
            <a:off x="6774759" y="5327445"/>
            <a:ext cx="4249573" cy="95410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 </a:t>
            </a:r>
            <a:r>
              <a:rPr lang="ja-JP" altLang="en-US" sz="2000" dirty="0"/>
              <a:t>中継ゲートウェイシステム起動後の稼働チェック」の </a:t>
            </a:r>
            <a:r>
              <a:rPr lang="en-US" altLang="ja-JP" sz="2000" dirty="0"/>
              <a:t>URL </a:t>
            </a:r>
            <a:r>
              <a:rPr lang="ja-JP" altLang="en-US" sz="2000" dirty="0"/>
              <a:t>と同じ文字列に置き換える。</a:t>
            </a:r>
            <a:endParaRPr lang="en-US" altLang="ja-JP" sz="2000" dirty="0"/>
          </a:p>
          <a:p>
            <a:pPr marL="457200" indent="-457200">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4-4. </a:t>
            </a:r>
            <a:r>
              <a:rPr kumimoji="1" lang="ja-JP" altLang="en-US" dirty="0"/>
              <a:t>中継ゲートウェイの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4-5.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a:t>ビルドされたインストーラを、任意の端末にインストールし、構築し稼働している中継ゲートウェイを経由してテレワーク通信が可能となっていることを確認する。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4-6.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4-7.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5. </a:t>
            </a:r>
            <a:r>
              <a:rPr kumimoji="1" lang="ja-JP" altLang="en-US" sz="6600" dirty="0"/>
              <a:t>高度な構築・運用手法</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 </a:t>
            </a:r>
            <a:r>
              <a:rPr kumimoji="1" lang="ja-JP" altLang="en-US" sz="3600" dirty="0"/>
              <a:t>アプリケーションの </a:t>
            </a:r>
            <a:r>
              <a:rPr kumimoji="1" lang="en-US" altLang="ja-JP" sz="3600" dirty="0"/>
              <a:t>UI </a:t>
            </a:r>
            <a:r>
              <a:rPr kumimoji="1" lang="ja-JP" altLang="en-US" sz="3600" dirty="0"/>
              <a:t>の高度なカスタマイズ方法</a:t>
            </a:r>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a:t>1. </a:t>
            </a:r>
            <a:r>
              <a:rPr kumimoji="1" lang="ja-JP" altLang="en-US" sz="8800" dirty="0"/>
              <a:t>はじめに</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5-3. </a:t>
            </a:r>
            <a:r>
              <a:rPr kumimoji="1" lang="ja-JP" altLang="en-US" sz="3600" dirty="0"/>
              <a:t>ゲートウェイに登録済みのサーバー一覧の確認</a:t>
            </a:r>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中継ゲートウェイに登録されているサーバーの一覧は、以下のデータベースファイルに保存されている。</a:t>
            </a:r>
            <a:endParaRPr lang="en-US" altLang="ja-JP" dirty="0"/>
          </a:p>
          <a:p>
            <a:r>
              <a:rPr lang="ja-JP" altLang="en-US" dirty="0"/>
              <a:t>データベースはテキスト形式であり、</a:t>
            </a:r>
            <a:r>
              <a:rPr lang="en-US" altLang="ja-JP" dirty="0"/>
              <a:t>cat </a:t>
            </a:r>
            <a:r>
              <a:rPr lang="ja-JP" altLang="en-US" dirty="0"/>
              <a:t>コマンドで、内容を表示することができる。</a:t>
            </a:r>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a:t>thingate</a:t>
            </a:r>
            <a:r>
              <a:rPr kumimoji="1" lang="en-US" altLang="ja-JP" sz="1400" dirty="0"/>
              <a:t> </a:t>
            </a:r>
            <a:r>
              <a:rPr kumimoji="1" lang="ja-JP" altLang="en-US" sz="1400" dirty="0"/>
              <a:t>デーモンプロセスを停止中は、データベース </a:t>
            </a:r>
            <a:r>
              <a:rPr kumimoji="1" lang="en-US" altLang="ja-JP" sz="1400" dirty="0"/>
              <a:t>(</a:t>
            </a:r>
            <a:r>
              <a:rPr kumimoji="1" lang="en-US" altLang="ja-JP" sz="1400" dirty="0" err="1"/>
              <a:t>config</a:t>
            </a:r>
            <a:r>
              <a:rPr kumimoji="1" lang="en-US" altLang="ja-JP" sz="1400" dirty="0"/>
              <a:t> </a:t>
            </a:r>
            <a:r>
              <a:rPr kumimoji="1" lang="ja-JP" altLang="en-US" sz="1400" dirty="0"/>
              <a:t>ファイルの内容</a:t>
            </a:r>
            <a:r>
              <a:rPr kumimoji="1" lang="en-US" altLang="ja-JP" sz="1400" dirty="0"/>
              <a:t>) </a:t>
            </a:r>
            <a:r>
              <a:rPr kumimoji="1" lang="ja-JP" altLang="en-US" sz="1400" dirty="0"/>
              <a:t>をテキストエディタで書換えることができる。この方法により、コンピュータ </a:t>
            </a:r>
            <a:r>
              <a:rPr kumimoji="1" lang="en-US" altLang="ja-JP" sz="1400" dirty="0"/>
              <a:t>ID </a:t>
            </a:r>
            <a:r>
              <a:rPr kumimoji="1" lang="ja-JP" altLang="en-US" sz="1400" dirty="0"/>
              <a:t>を強制的に変更したり、登録を削除したりすることも可能である。</a:t>
            </a:r>
            <a:endParaRPr kumimoji="1" lang="en-US" altLang="ja-JP" sz="1400" dirty="0"/>
          </a:p>
          <a:p>
            <a:pPr marL="285750" indent="-285750">
              <a:buFont typeface="Arial" panose="020B0604020202020204" pitchFamily="34" charset="0"/>
              <a:buChar char="•"/>
            </a:pPr>
            <a:r>
              <a:rPr lang="en-US" altLang="ja-JP" sz="1400" dirty="0"/>
              <a:t>Date </a:t>
            </a:r>
            <a:r>
              <a:rPr lang="ja-JP" altLang="en-US" sz="1400" dirty="0"/>
              <a:t>系の変数は、</a:t>
            </a:r>
            <a:r>
              <a:rPr lang="en-US" altLang="ja-JP" sz="1400" dirty="0"/>
              <a:t>1970/01/01 09:00:00 (GMT) </a:t>
            </a:r>
            <a:r>
              <a:rPr lang="ja-JP" altLang="en-US" sz="1400" dirty="0"/>
              <a:t>を </a:t>
            </a:r>
            <a:r>
              <a:rPr lang="en-US" altLang="ja-JP" sz="1400" dirty="0"/>
              <a:t>0 </a:t>
            </a:r>
            <a:r>
              <a:rPr lang="ja-JP" altLang="en-US" sz="1400" dirty="0"/>
              <a:t>としてミリ秒単位で増加する </a:t>
            </a:r>
            <a:r>
              <a:rPr lang="en-US" altLang="ja-JP" sz="1400" dirty="0"/>
              <a:t>64 bit </a:t>
            </a:r>
            <a:r>
              <a:rPr lang="ja-JP" altLang="en-US" sz="1400" dirty="0"/>
              <a:t>整数である。</a:t>
            </a:r>
            <a:br>
              <a:rPr lang="en-US" altLang="ja-JP" sz="1400" dirty="0"/>
            </a:br>
            <a:r>
              <a:rPr lang="en-US" altLang="ja-JP" sz="1400" dirty="0"/>
              <a:t>(JST </a:t>
            </a:r>
            <a:r>
              <a:rPr lang="ja-JP" altLang="en-US" sz="1400" dirty="0"/>
              <a:t>ではないので注意</a:t>
            </a:r>
            <a:r>
              <a:rPr lang="en-US" altLang="ja-JP" sz="1400" dirty="0"/>
              <a:t>)</a:t>
            </a:r>
          </a:p>
          <a:p>
            <a:pPr marL="285750" indent="-285750">
              <a:buFont typeface="Arial" panose="020B0604020202020204" pitchFamily="34" charset="0"/>
              <a:buChar char="•"/>
            </a:pPr>
            <a:r>
              <a:rPr kumimoji="1" lang="ja-JP" altLang="en-US" sz="1400" dirty="0"/>
              <a:t>その他の変数の意味は、</a:t>
            </a:r>
            <a:br>
              <a:rPr lang="en-US" altLang="ja-JP" sz="1400" dirty="0"/>
            </a:br>
            <a:r>
              <a:rPr lang="en-US" altLang="ja-JP" sz="1400" dirty="0"/>
              <a:t>https://github.com/IPA-CyberLab/IPA-DN-ThinLib/blob/9d80e005808164f63d07b2d0642d13546ac7a3eb/src/Cedar/WtGate.h#L204</a:t>
            </a:r>
            <a:br>
              <a:rPr lang="en-US" altLang="ja-JP" sz="1400" dirty="0"/>
            </a:br>
            <a:r>
              <a:rPr lang="ja-JP" altLang="en-US" sz="1400" dirty="0"/>
              <a:t>の </a:t>
            </a:r>
            <a:r>
              <a:rPr lang="en-US" altLang="ja-JP" sz="1400" dirty="0"/>
              <a:t>WG_MACHINE </a:t>
            </a:r>
            <a:r>
              <a:rPr lang="ja-JP" altLang="en-US" sz="1400" dirty="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中継ゲートウェイに現在接続しているサーバーセッション一覧は、中継ゲートウェイ上から以下のコマンドを実行することで表示することができる。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5-4. </a:t>
            </a:r>
            <a:r>
              <a:rPr kumimoji="1" lang="ja-JP" altLang="en-US" sz="2800" dirty="0"/>
              <a:t>ゲートウェイに現在接続しているサーバーセッション一覧の表示</a:t>
            </a:r>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a:t>実行例</a:t>
            </a:r>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a:t>意味</a:t>
            </a:r>
            <a:endParaRPr kumimoji="1" lang="en-US" altLang="ja-JP" dirty="0"/>
          </a:p>
          <a:p>
            <a:pPr marL="285750" indent="-285750">
              <a:buFont typeface="Arial" panose="020B0604020202020204" pitchFamily="34" charset="0"/>
              <a:buChar char="•"/>
            </a:pPr>
            <a:r>
              <a:rPr lang="en-US" altLang="ja-JP" dirty="0" err="1"/>
              <a:t>EstablishedDateTime</a:t>
            </a:r>
            <a:r>
              <a:rPr lang="en-US" altLang="ja-JP" dirty="0"/>
              <a:t>: </a:t>
            </a:r>
            <a:r>
              <a:rPr lang="ja-JP" altLang="en-US" dirty="0"/>
              <a:t>接続確立日時。</a:t>
            </a:r>
            <a:br>
              <a:rPr lang="en-US" altLang="ja-JP" dirty="0"/>
            </a:br>
            <a:r>
              <a:rPr lang="en-US" altLang="ja-JP" dirty="0"/>
              <a:t>(</a:t>
            </a:r>
            <a:r>
              <a:rPr lang="ja-JP" altLang="en-US" dirty="0"/>
              <a:t>数値の意味は </a:t>
            </a:r>
            <a:r>
              <a:rPr lang="en-US" altLang="ja-JP" dirty="0"/>
              <a:t>5-3</a:t>
            </a:r>
            <a:r>
              <a:rPr lang="ja-JP" altLang="en-US" dirty="0"/>
              <a:t> を参照のこと</a:t>
            </a:r>
            <a:r>
              <a:rPr lang="en-US" altLang="ja-JP" dirty="0"/>
              <a:t>)</a:t>
            </a:r>
          </a:p>
          <a:p>
            <a:pPr marL="285750" indent="-285750">
              <a:buFont typeface="Arial" panose="020B0604020202020204" pitchFamily="34" charset="0"/>
              <a:buChar char="•"/>
            </a:pPr>
            <a:r>
              <a:rPr kumimoji="1" lang="en-US" altLang="ja-JP" dirty="0"/>
              <a:t>Hostname: </a:t>
            </a:r>
            <a:r>
              <a:rPr kumimoji="1" lang="ja-JP" altLang="en-US" dirty="0"/>
              <a:t>接続元ホスト </a:t>
            </a:r>
            <a:r>
              <a:rPr kumimoji="1" lang="en-US" altLang="ja-JP" dirty="0"/>
              <a:t>FQDN</a:t>
            </a:r>
          </a:p>
          <a:p>
            <a:pPr marL="285750" indent="-285750">
              <a:buFont typeface="Arial" panose="020B0604020202020204" pitchFamily="34" charset="0"/>
              <a:buChar char="•"/>
            </a:pPr>
            <a:r>
              <a:rPr lang="en-US" altLang="ja-JP" dirty="0" err="1"/>
              <a:t>IpAddress</a:t>
            </a:r>
            <a:r>
              <a:rPr lang="en-US" altLang="ja-JP" dirty="0"/>
              <a:t>: </a:t>
            </a:r>
            <a:r>
              <a:rPr lang="ja-JP" altLang="en-US" dirty="0"/>
              <a:t>接続元ホスト </a:t>
            </a:r>
            <a:r>
              <a:rPr lang="en-US" altLang="ja-JP" dirty="0"/>
              <a:t>IP </a:t>
            </a:r>
            <a:r>
              <a:rPr lang="ja-JP" altLang="en-US" dirty="0"/>
              <a:t>アドレス</a:t>
            </a:r>
            <a:endParaRPr lang="en-US" altLang="ja-JP" dirty="0"/>
          </a:p>
          <a:p>
            <a:pPr marL="285750" indent="-285750">
              <a:buFont typeface="Arial" panose="020B0604020202020204" pitchFamily="34" charset="0"/>
              <a:buChar char="•"/>
            </a:pPr>
            <a:r>
              <a:rPr kumimoji="1" lang="en-US" altLang="ja-JP" dirty="0" err="1"/>
              <a:t>Msid</a:t>
            </a:r>
            <a:r>
              <a:rPr kumimoji="1" lang="en-US" altLang="ja-JP" dirty="0"/>
              <a:t>: </a:t>
            </a:r>
            <a:r>
              <a:rPr kumimoji="1" lang="ja-JP" altLang="en-US" dirty="0"/>
              <a:t>固有 </a:t>
            </a:r>
            <a:r>
              <a:rPr kumimoji="1" lang="en-US" altLang="ja-JP" dirty="0"/>
              <a:t>ID (MSID-DESK-</a:t>
            </a:r>
            <a:r>
              <a:rPr kumimoji="1" lang="ja-JP" altLang="en-US" dirty="0"/>
              <a:t>固有</a:t>
            </a:r>
            <a:r>
              <a:rPr kumimoji="1" lang="en-US" altLang="ja-JP" dirty="0"/>
              <a:t>ID)</a:t>
            </a:r>
          </a:p>
          <a:p>
            <a:pPr marL="285750" indent="-285750">
              <a:buFont typeface="Arial" panose="020B0604020202020204" pitchFamily="34" charset="0"/>
              <a:buChar char="•"/>
            </a:pPr>
            <a:r>
              <a:rPr kumimoji="1" lang="en-US" altLang="ja-JP" dirty="0" err="1"/>
              <a:t>NumClients</a:t>
            </a:r>
            <a:r>
              <a:rPr kumimoji="1" lang="en-US" altLang="ja-JP" dirty="0"/>
              <a:t>: </a:t>
            </a:r>
            <a:r>
              <a:rPr kumimoji="1" lang="ja-JP" altLang="en-US" dirty="0"/>
              <a:t>現在接続中のクライアント数</a:t>
            </a:r>
            <a:endParaRPr kumimoji="1" lang="en-US" altLang="ja-JP" dirty="0"/>
          </a:p>
          <a:p>
            <a:pPr marL="285750" indent="-285750">
              <a:buFont typeface="Arial" panose="020B0604020202020204" pitchFamily="34" charset="0"/>
              <a:buChar char="•"/>
            </a:pPr>
            <a:r>
              <a:rPr lang="en-US" altLang="ja-JP" dirty="0"/>
              <a:t>ServerMask64: </a:t>
            </a:r>
            <a:r>
              <a:rPr lang="ja-JP" altLang="en-US" dirty="0"/>
              <a:t>サーバー情報を示すビットマスク</a:t>
            </a:r>
            <a:endParaRPr lang="en-US" altLang="ja-JP" dirty="0"/>
          </a:p>
          <a:p>
            <a:pPr marL="285750" indent="-285750">
              <a:buFont typeface="Arial" panose="020B0604020202020204" pitchFamily="34" charset="0"/>
              <a:buChar char="•"/>
            </a:pPr>
            <a:r>
              <a:rPr kumimoji="1" lang="en-US" altLang="ja-JP" dirty="0" err="1"/>
              <a:t>SessionId</a:t>
            </a:r>
            <a:r>
              <a:rPr kumimoji="1" lang="en-US" altLang="ja-JP" dirty="0"/>
              <a:t>: </a:t>
            </a:r>
            <a:r>
              <a:rPr kumimoji="1" lang="ja-JP" altLang="en-US" dirty="0"/>
              <a:t>セッション固有の乱数 </a:t>
            </a:r>
            <a:r>
              <a:rPr kumimoji="1" lang="en-US" altLang="ja-JP" dirty="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a:t>ServerMask64 </a:t>
            </a:r>
            <a:r>
              <a:rPr kumimoji="1" lang="ja-JP" altLang="en-US" dirty="0"/>
              <a:t>のビットフラグの一覧</a:t>
            </a:r>
            <a:r>
              <a:rPr kumimoji="1" lang="en-US" altLang="ja-JP" dirty="0"/>
              <a:t>:</a:t>
            </a:r>
          </a:p>
          <a:p>
            <a:r>
              <a:rPr lang="en-US" altLang="ja-JP" sz="1800" dirty="0"/>
              <a:t>https://github.com/IPA-CyberLab/IPA-DN-ThinLib/blob/9d80e005808164f63d07b2d0642d13546ac7a3eb/src/Cedar/Desk.h#L176</a:t>
            </a:r>
            <a:endParaRPr lang="en-US" altLang="ja-JP" dirty="0"/>
          </a:p>
        </p:txBody>
      </p:sp>
    </p:spTree>
    <p:extLst>
      <p:ext uri="{BB962C8B-B14F-4D97-AF65-F5344CB8AC3E}">
        <p14:creationId xmlns:p14="http://schemas.microsoft.com/office/powerpoint/2010/main" val="1977174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5-5. </a:t>
            </a:r>
            <a:r>
              <a:rPr kumimoji="1" lang="ja-JP" altLang="en-US" dirty="0"/>
              <a:t>ゲートウェイの </a:t>
            </a:r>
            <a:r>
              <a:rPr kumimoji="1" lang="en-US" altLang="ja-JP" dirty="0"/>
              <a:t>Linux </a:t>
            </a:r>
            <a:r>
              <a:rPr kumimoji="1" lang="ja-JP" altLang="en-US" dirty="0"/>
              <a:t>カーネルの推奨設定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a:solidFill>
                  <a:schemeClr val="bg1"/>
                </a:solidFill>
                <a:latin typeface="Consolas" panose="020B0609020204030204" pitchFamily="49" charset="0"/>
              </a:rPr>
              <a:t>=0</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p>
        </p:txBody>
      </p:sp>
    </p:spTree>
    <p:extLst>
      <p:ext uri="{BB962C8B-B14F-4D97-AF65-F5344CB8AC3E}">
        <p14:creationId xmlns:p14="http://schemas.microsoft.com/office/powerpoint/2010/main" val="3792123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a:t>中継ゲートウェイの </a:t>
            </a:r>
            <a:r>
              <a:rPr kumimoji="1" lang="en-US" altLang="ja-JP" sz="2400" dirty="0" err="1"/>
              <a:t>src</a:t>
            </a:r>
            <a:r>
              <a:rPr kumimoji="1" lang="en-US" altLang="ja-JP" sz="2400" dirty="0"/>
              <a:t>/bin </a:t>
            </a:r>
            <a:r>
              <a:rPr kumimoji="1" lang="ja-JP" altLang="en-US" sz="2400" dirty="0"/>
              <a:t>ディレクトリにある </a:t>
            </a:r>
            <a:r>
              <a:rPr kumimoji="1" lang="en-US" altLang="ja-JP" sz="2400" dirty="0"/>
              <a:t>“ThinGate.ini” </a:t>
            </a:r>
            <a:r>
              <a:rPr kumimoji="1" lang="ja-JP" altLang="en-US" sz="2400" dirty="0"/>
              <a:t>ファイルを編集することで、中継ゲートウェイの動作を変更可能である。</a:t>
            </a:r>
            <a:r>
              <a:rPr kumimoji="1" lang="en-US" altLang="ja-JP" sz="2400" dirty="0"/>
              <a:t>(</a:t>
            </a:r>
            <a:r>
              <a:rPr kumimoji="1" lang="ja-JP" altLang="en-US" sz="2400" dirty="0"/>
              <a:t>いずれも「</a:t>
            </a:r>
            <a:r>
              <a:rPr kumimoji="1" lang="en-US" altLang="ja-JP" sz="2400" dirty="0"/>
              <a:t>3-4</a:t>
            </a:r>
            <a:r>
              <a:rPr kumimoji="1" lang="ja-JP" altLang="en-US" sz="2400" dirty="0"/>
              <a:t>」の手順でデーモン再起動が必要</a:t>
            </a:r>
            <a:r>
              <a:rPr kumimoji="1" lang="en-US" altLang="ja-JP" sz="2400" dirty="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5-6. </a:t>
            </a:r>
            <a:r>
              <a:rPr kumimoji="1" lang="ja-JP" altLang="en-US" dirty="0"/>
              <a:t>中継ゲートウェイのより詳細な設定 </a:t>
            </a:r>
            <a:r>
              <a:rPr kumimoji="1" lang="en-US" altLang="ja-JP" dirty="0"/>
              <a:t>(1/3)</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1</a:t>
            </a:r>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1</a:t>
            </a:r>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0800000">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10800000">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0800000">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a:t>OTP (</a:t>
            </a:r>
            <a:r>
              <a:rPr kumimoji="1" lang="ja-JP" altLang="en-US" sz="1600" dirty="0"/>
              <a:t>ワンタイムパスワード</a:t>
            </a:r>
            <a:r>
              <a:rPr kumimoji="1" lang="en-US" altLang="ja-JP" sz="1600" dirty="0"/>
              <a:t>) </a:t>
            </a:r>
            <a:r>
              <a:rPr kumimoji="1" lang="ja-JP" altLang="en-US" sz="1600" dirty="0"/>
              <a:t>機能を利用する場合の、</a:t>
            </a:r>
            <a:r>
              <a:rPr kumimoji="1" lang="en-US" altLang="ja-JP" sz="1600" dirty="0"/>
              <a:t>OTP </a:t>
            </a:r>
            <a:r>
              <a:rPr kumimoji="1" lang="ja-JP" altLang="en-US" sz="1600" dirty="0"/>
              <a:t>をメール送信するために必要な </a:t>
            </a:r>
            <a:r>
              <a:rPr kumimoji="1" lang="en-US" altLang="ja-JP" sz="1600" dirty="0"/>
              <a:t>SMTP </a:t>
            </a:r>
            <a:r>
              <a:rPr kumimoji="1" lang="ja-JP" altLang="en-US" sz="1600" dirty="0"/>
              <a:t>サーバーの設定である。</a:t>
            </a:r>
            <a:r>
              <a:rPr lang="en-US" altLang="ja-JP" sz="1600" dirty="0"/>
              <a:t>OTP </a:t>
            </a:r>
            <a:r>
              <a:rPr lang="ja-JP" altLang="en-US" sz="1600" dirty="0"/>
              <a:t>を利用する場合は、</a:t>
            </a:r>
            <a:r>
              <a:rPr kumimoji="1" lang="ja-JP" altLang="en-US" sz="1600" dirty="0"/>
              <a:t>必ず設定をすること。</a:t>
            </a:r>
            <a:endParaRPr lang="ja-JP" altLang="en-US" sz="1600" dirty="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900000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a:t>1 </a:t>
            </a:r>
            <a:r>
              <a:rPr kumimoji="1" lang="ja-JP" altLang="en-US" sz="1200" dirty="0"/>
              <a:t>の場合、動作ログを </a:t>
            </a:r>
            <a:r>
              <a:rPr kumimoji="1" lang="en-US" altLang="ja-JP" sz="1200" dirty="0"/>
              <a:t>"</a:t>
            </a:r>
            <a:r>
              <a:rPr kumimoji="1" lang="en-US" altLang="ja-JP" sz="1200" dirty="0" err="1"/>
              <a:t>gate_log</a:t>
            </a:r>
            <a:r>
              <a:rPr kumimoji="1" lang="en-US" altLang="ja-JP" sz="1200" dirty="0"/>
              <a:t>" </a:t>
            </a:r>
            <a:r>
              <a:rPr kumimoji="1" lang="ja-JP" altLang="en-US" sz="1200" dirty="0"/>
              <a:t>というディレクトリ名で保存する。</a:t>
            </a:r>
            <a:r>
              <a:rPr kumimoji="1" lang="en-US" altLang="ja-JP" sz="1200" dirty="0"/>
              <a:t>0 </a:t>
            </a:r>
            <a:r>
              <a:rPr kumimoji="1" lang="ja-JP" altLang="en-US" sz="1200" dirty="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2/3)</a:t>
            </a:r>
            <a:endParaRPr kumimoji="1" lang="ja-JP" altLang="en-US" dirty="0"/>
          </a:p>
        </p:txBody>
      </p:sp>
      <p:sp>
        <p:nvSpPr>
          <p:cNvPr id="7" name="テキスト ボックス 6"/>
          <p:cNvSpPr txBox="1"/>
          <p:nvPr/>
        </p:nvSpPr>
        <p:spPr>
          <a:xfrm>
            <a:off x="155510" y="1728365"/>
            <a:ext cx="3247367" cy="1169551"/>
          </a:xfrm>
          <a:prstGeom prst="rect">
            <a:avLst/>
          </a:prstGeom>
          <a:noFill/>
          <a:ln>
            <a:solidFill>
              <a:schemeClr val="tx1"/>
            </a:solidFill>
          </a:ln>
        </p:spPr>
        <p:txBody>
          <a:bodyPr wrap="square" rtlCol="0">
            <a:spAutoFit/>
          </a:bodyPr>
          <a:lstStyle/>
          <a:p>
            <a:r>
              <a:rPr lang="en-US" altLang="ja-JP" sz="1400" dirty="0" err="1"/>
              <a:t>SmtpUsername</a:t>
            </a:r>
            <a:r>
              <a:rPr lang="en-US" altLang="ja-JP" sz="1400" dirty="0"/>
              <a:t>         abc12345</a:t>
            </a:r>
          </a:p>
          <a:p>
            <a:r>
              <a:rPr lang="en-US" altLang="ja-JP" sz="1400" dirty="0" err="1"/>
              <a:t>SmtpPassword</a:t>
            </a:r>
            <a:r>
              <a:rPr lang="en-US" altLang="ja-JP" sz="1400" dirty="0"/>
              <a:t>         pass5678</a:t>
            </a:r>
          </a:p>
          <a:p>
            <a:r>
              <a:rPr lang="en-US" altLang="ja-JP" sz="1400" dirty="0" err="1"/>
              <a:t>SmtpAuthType</a:t>
            </a:r>
            <a:r>
              <a:rPr lang="en-US" altLang="ja-JP" sz="1400" dirty="0"/>
              <a:t>         1</a:t>
            </a:r>
          </a:p>
          <a:p>
            <a:r>
              <a:rPr lang="en-US" altLang="ja-JP" sz="1400" dirty="0" err="1"/>
              <a:t>SmtpSslType</a:t>
            </a:r>
            <a:r>
              <a:rPr lang="en-US" altLang="ja-JP" sz="1400" dirty="0"/>
              <a:t>            2</a:t>
            </a:r>
          </a:p>
          <a:p>
            <a:r>
              <a:rPr lang="en-US" altLang="ja-JP" sz="1400" dirty="0" err="1"/>
              <a:t>SmtpTimeout</a:t>
            </a:r>
            <a:r>
              <a:rPr lang="en-US" altLang="ja-JP" sz="1400" dirty="0"/>
              <a:t>          10000</a:t>
            </a:r>
          </a:p>
        </p:txBody>
      </p:sp>
      <p:sp>
        <p:nvSpPr>
          <p:cNvPr id="8" name="正方形/長方形 7"/>
          <p:cNvSpPr/>
          <p:nvPr/>
        </p:nvSpPr>
        <p:spPr>
          <a:xfrm>
            <a:off x="190817" y="1795482"/>
            <a:ext cx="2499139" cy="398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154141">
            <a:off x="2731592" y="120097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645932" y="749191"/>
            <a:ext cx="7244259" cy="1384995"/>
          </a:xfrm>
          <a:prstGeom prst="rect">
            <a:avLst/>
          </a:prstGeom>
          <a:solidFill>
            <a:srgbClr val="FFFFCC"/>
          </a:solidFill>
          <a:ln w="19050">
            <a:solidFill>
              <a:schemeClr val="tx1"/>
            </a:solidFill>
          </a:ln>
        </p:spPr>
        <p:txBody>
          <a:bodyPr wrap="square" rtlCol="0">
            <a:spAutoFit/>
          </a:bodyPr>
          <a:lstStyle/>
          <a:p>
            <a:r>
              <a:rPr lang="en-US" altLang="ja-JP" sz="1400" dirty="0"/>
              <a:t>【OTP </a:t>
            </a:r>
            <a:r>
              <a:rPr lang="ja-JP" altLang="en-US" sz="1400" dirty="0"/>
              <a:t>メール送信で使用される </a:t>
            </a:r>
            <a:r>
              <a:rPr lang="en-US" altLang="ja-JP" sz="1400" dirty="0"/>
              <a:t>SMTP </a:t>
            </a:r>
            <a:r>
              <a:rPr lang="ja-JP" altLang="en-US" sz="1400" dirty="0"/>
              <a:t>サーバーに接続するための </a:t>
            </a:r>
            <a:r>
              <a:rPr lang="en-US" altLang="ja-JP" sz="1400" dirty="0"/>
              <a:t>SMTP </a:t>
            </a:r>
            <a:r>
              <a:rPr lang="ja-JP" altLang="en-US" sz="1400" dirty="0"/>
              <a:t>認証の設定</a:t>
            </a:r>
            <a:r>
              <a:rPr lang="en-US" altLang="ja-JP" sz="1400" dirty="0"/>
              <a:t>】</a:t>
            </a:r>
          </a:p>
          <a:p>
            <a:r>
              <a:rPr lang="en-US" altLang="ja-JP" sz="1400" dirty="0"/>
              <a:t>SMTP </a:t>
            </a:r>
            <a:r>
              <a:rPr lang="ja-JP" altLang="en-US" sz="1400" dirty="0"/>
              <a:t>サーバーによって、送信時にユーザー認証を要求する場合は、以下の値を設定すること。</a:t>
            </a:r>
            <a:endParaRPr lang="en-US" altLang="ja-JP" sz="1400" dirty="0"/>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認証が有効なメールサーバーにおける認証に必要なユーザー名文字列を指定する。空欄とした場合は、</a:t>
            </a:r>
            <a:r>
              <a:rPr lang="en-US" altLang="ja-JP" sz="1400" dirty="0"/>
              <a:t>SMTP </a:t>
            </a:r>
            <a:r>
              <a:rPr lang="ja-JP" altLang="en-US" sz="1400" dirty="0"/>
              <a:t>認証は実施しない。</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は、</a:t>
            </a:r>
            <a:r>
              <a:rPr lang="en-US" altLang="ja-JP" sz="1400" dirty="0"/>
              <a:t>SMTP </a:t>
            </a:r>
            <a:r>
              <a:rPr lang="ja-JP" altLang="en-US" sz="1400" dirty="0"/>
              <a:t>認証が有効なメールサーバーにおける認証に必要なパスワード文字列を指定する。空欄とした場合は、</a:t>
            </a:r>
            <a:r>
              <a:rPr lang="en-US" altLang="ja-JP" sz="1400" dirty="0"/>
              <a:t>SMTP </a:t>
            </a:r>
            <a:r>
              <a:rPr lang="ja-JP" altLang="en-US" sz="1400" dirty="0"/>
              <a:t>認証は実施しない。</a:t>
            </a:r>
          </a:p>
        </p:txBody>
      </p:sp>
      <p:sp>
        <p:nvSpPr>
          <p:cNvPr id="12" name="右矢印 11"/>
          <p:cNvSpPr/>
          <p:nvPr/>
        </p:nvSpPr>
        <p:spPr>
          <a:xfrm rot="11929105">
            <a:off x="3023449" y="246301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755463" y="2312786"/>
            <a:ext cx="8180466" cy="2462213"/>
          </a:xfrm>
          <a:prstGeom prst="rect">
            <a:avLst/>
          </a:prstGeom>
          <a:solidFill>
            <a:srgbClr val="FFFFCC"/>
          </a:solidFill>
          <a:ln w="19050">
            <a:solidFill>
              <a:schemeClr val="tx1"/>
            </a:solidFill>
          </a:ln>
        </p:spPr>
        <p:txBody>
          <a:bodyPr wrap="square" rtlCol="0">
            <a:spAutoFit/>
          </a:bodyPr>
          <a:lstStyle/>
          <a:p>
            <a:r>
              <a:rPr lang="en-US" altLang="ja-JP" sz="1100" dirty="0"/>
              <a:t>【 OTP </a:t>
            </a:r>
            <a:r>
              <a:rPr lang="ja-JP" altLang="en-US" sz="1100" dirty="0"/>
              <a:t>メール送信で使用される </a:t>
            </a:r>
            <a:r>
              <a:rPr lang="en-US" altLang="ja-JP" sz="1100" dirty="0"/>
              <a:t>SMTP </a:t>
            </a:r>
            <a:r>
              <a:rPr lang="ja-JP" altLang="en-US" sz="1100" dirty="0"/>
              <a:t>サーバーに接続するための </a:t>
            </a:r>
            <a:r>
              <a:rPr lang="en-US" altLang="ja-JP" sz="1100" dirty="0"/>
              <a:t>SSL/TLS</a:t>
            </a:r>
            <a:r>
              <a:rPr lang="ja-JP" altLang="en-US" sz="1100" dirty="0"/>
              <a:t> の利用の設定</a:t>
            </a:r>
            <a:r>
              <a:rPr lang="en-US" altLang="ja-JP" sz="1100" dirty="0"/>
              <a:t>】</a:t>
            </a:r>
          </a:p>
          <a:p>
            <a:pPr marL="285750" indent="-285750">
              <a:buFont typeface="Arial" panose="020B0604020202020204" pitchFamily="34" charset="0"/>
              <a:buChar char="•"/>
            </a:pPr>
            <a:r>
              <a:rPr lang="en-US" altLang="ja-JP" sz="1100" dirty="0" err="1"/>
              <a:t>SmtpAuthType</a:t>
            </a:r>
            <a:r>
              <a:rPr lang="en-US" altLang="ja-JP" sz="1100" dirty="0"/>
              <a:t> </a:t>
            </a:r>
            <a:r>
              <a:rPr lang="ja-JP" altLang="en-US" sz="1100" dirty="0"/>
              <a:t>は、</a:t>
            </a:r>
            <a:r>
              <a:rPr lang="en-US" altLang="ja-JP" sz="1100" dirty="0"/>
              <a:t>SMTP </a:t>
            </a:r>
            <a:r>
              <a:rPr lang="ja-JP" altLang="en-US" sz="1100" dirty="0"/>
              <a:t>認証の種類を </a:t>
            </a:r>
            <a:r>
              <a:rPr lang="en-US" altLang="ja-JP" sz="1100" dirty="0"/>
              <a:t>0 </a:t>
            </a:r>
            <a:r>
              <a:rPr lang="ja-JP" altLang="en-US" sz="1100" dirty="0"/>
              <a:t>または </a:t>
            </a:r>
            <a:r>
              <a:rPr lang="en-US" altLang="ja-JP" sz="1100" dirty="0"/>
              <a:t>1 </a:t>
            </a:r>
            <a:r>
              <a:rPr lang="ja-JP" altLang="en-US" sz="1100" dirty="0"/>
              <a:t>で指定する。</a:t>
            </a:r>
            <a:br>
              <a:rPr lang="en-US" altLang="ja-JP" sz="1100" dirty="0"/>
            </a:br>
            <a:r>
              <a:rPr lang="en-US" altLang="ja-JP" sz="1100" dirty="0"/>
              <a:t>0 </a:t>
            </a:r>
            <a:r>
              <a:rPr lang="ja-JP" altLang="en-US" sz="1100" dirty="0"/>
              <a:t>は </a:t>
            </a:r>
            <a:r>
              <a:rPr lang="en-US" altLang="ja-JP" sz="1100" dirty="0"/>
              <a:t>LOGIN </a:t>
            </a:r>
            <a:r>
              <a:rPr lang="ja-JP" altLang="en-US" sz="1100" dirty="0"/>
              <a:t>認証、</a:t>
            </a:r>
            <a:r>
              <a:rPr lang="en-US" altLang="ja-JP" sz="1100" dirty="0"/>
              <a:t>1 </a:t>
            </a:r>
            <a:r>
              <a:rPr lang="ja-JP" altLang="en-US" sz="1100" dirty="0"/>
              <a:t>は </a:t>
            </a:r>
            <a:r>
              <a:rPr lang="en-US" altLang="ja-JP" sz="1100" dirty="0"/>
              <a:t>PLAIN </a:t>
            </a:r>
            <a:r>
              <a:rPr lang="ja-JP" altLang="en-US" sz="1100" dirty="0"/>
              <a:t>認証を意味する。</a:t>
            </a:r>
            <a:endParaRPr lang="en-US" altLang="ja-JP" sz="1100" dirty="0"/>
          </a:p>
          <a:p>
            <a:pPr marL="285750" indent="-285750">
              <a:buFont typeface="Arial" panose="020B0604020202020204" pitchFamily="34" charset="0"/>
              <a:buChar char="•"/>
            </a:pPr>
            <a:r>
              <a:rPr lang="en-US" altLang="ja-JP" sz="1100" dirty="0" err="1"/>
              <a:t>SmtpSslType</a:t>
            </a:r>
            <a:r>
              <a:rPr lang="en-US" altLang="ja-JP" sz="1100" dirty="0"/>
              <a:t> </a:t>
            </a:r>
            <a:r>
              <a:rPr lang="ja-JP" altLang="en-US" sz="1100" dirty="0"/>
              <a:t>は、</a:t>
            </a:r>
            <a:r>
              <a:rPr lang="en-US" altLang="ja-JP" sz="1100" dirty="0"/>
              <a:t>SMTP </a:t>
            </a:r>
            <a:r>
              <a:rPr lang="ja-JP" altLang="en-US" sz="1100" dirty="0"/>
              <a:t>接続時の </a:t>
            </a:r>
            <a:r>
              <a:rPr lang="en-US" altLang="ja-JP" sz="1100" dirty="0"/>
              <a:t>SSL/TLS </a:t>
            </a:r>
            <a:r>
              <a:rPr lang="ja-JP" altLang="en-US" sz="1100" dirty="0"/>
              <a:t>暗号化の有無およびその種類を </a:t>
            </a:r>
            <a:r>
              <a:rPr lang="en-US" altLang="ja-JP" sz="1100" dirty="0"/>
              <a:t>0, 1 </a:t>
            </a:r>
            <a:r>
              <a:rPr lang="ja-JP" altLang="en-US" sz="1100" dirty="0"/>
              <a:t>または </a:t>
            </a:r>
            <a:r>
              <a:rPr lang="en-US" altLang="ja-JP" sz="1100" dirty="0"/>
              <a:t>2 </a:t>
            </a:r>
            <a:r>
              <a:rPr lang="ja-JP" altLang="en-US" sz="1100" dirty="0"/>
              <a:t>で指定する。</a:t>
            </a:r>
            <a:br>
              <a:rPr lang="en-US" altLang="ja-JP" sz="1100" dirty="0"/>
            </a:br>
            <a:r>
              <a:rPr lang="en-US" altLang="ja-JP" sz="1100" dirty="0"/>
              <a:t>0 </a:t>
            </a:r>
            <a:r>
              <a:rPr lang="ja-JP" altLang="en-US" sz="1100" dirty="0"/>
              <a:t>は </a:t>
            </a:r>
            <a:r>
              <a:rPr lang="en-US" altLang="ja-JP" sz="1100" dirty="0"/>
              <a:t>SSL/TLS </a:t>
            </a:r>
            <a:r>
              <a:rPr lang="ja-JP" altLang="en-US" sz="1100" dirty="0"/>
              <a:t>なし</a:t>
            </a:r>
            <a:br>
              <a:rPr lang="en-US" altLang="ja-JP" sz="1100" dirty="0"/>
            </a:br>
            <a:r>
              <a:rPr lang="en-US" altLang="ja-JP" sz="1100" dirty="0"/>
              <a:t>1 </a:t>
            </a:r>
            <a:r>
              <a:rPr lang="ja-JP" altLang="en-US" sz="1100" dirty="0"/>
              <a:t>は </a:t>
            </a:r>
            <a:r>
              <a:rPr lang="en-US" altLang="ja-JP" sz="1100" dirty="0"/>
              <a:t>SMTPS </a:t>
            </a:r>
            <a:r>
              <a:rPr lang="ja-JP" altLang="en-US" sz="1100" dirty="0"/>
              <a:t>暗号化 </a:t>
            </a:r>
            <a:r>
              <a:rPr lang="en-US" altLang="ja-JP" sz="1100" dirty="0"/>
              <a:t>(TCP </a:t>
            </a:r>
            <a:r>
              <a:rPr lang="ja-JP" altLang="en-US" sz="1100" dirty="0"/>
              <a:t>接続後、すぐに </a:t>
            </a:r>
            <a:r>
              <a:rPr lang="en-US" altLang="ja-JP" sz="1100" dirty="0"/>
              <a:t>SSL </a:t>
            </a:r>
            <a:r>
              <a:rPr lang="ja-JP" altLang="en-US" sz="1100" dirty="0"/>
              <a:t>ネゴシエーションを実施する</a:t>
            </a:r>
            <a:r>
              <a:rPr lang="en-US" altLang="ja-JP" sz="1100" dirty="0"/>
              <a:t>)</a:t>
            </a:r>
            <a:br>
              <a:rPr lang="en-US" altLang="ja-JP" sz="1100" dirty="0"/>
            </a:br>
            <a:r>
              <a:rPr lang="en-US" altLang="ja-JP" sz="1100" dirty="0"/>
              <a:t>2 </a:t>
            </a:r>
            <a:r>
              <a:rPr lang="ja-JP" altLang="en-US" sz="1100" dirty="0"/>
              <a:t>は </a:t>
            </a:r>
            <a:r>
              <a:rPr lang="en-US" altLang="ja-JP" sz="1100" dirty="0"/>
              <a:t>STARTTLS </a:t>
            </a:r>
            <a:r>
              <a:rPr lang="ja-JP" altLang="en-US" sz="1100" dirty="0"/>
              <a:t>方式の暗号化 </a:t>
            </a:r>
            <a:r>
              <a:rPr lang="en-US" altLang="ja-JP" sz="1100" dirty="0"/>
              <a:t>(TCP </a:t>
            </a:r>
            <a:r>
              <a:rPr lang="ja-JP" altLang="en-US" sz="1100" dirty="0"/>
              <a:t>接続後、</a:t>
            </a:r>
            <a:r>
              <a:rPr lang="en-US" altLang="ja-JP" sz="1100" dirty="0"/>
              <a:t>SMTP </a:t>
            </a:r>
            <a:r>
              <a:rPr lang="ja-JP" altLang="en-US" sz="1100" dirty="0"/>
              <a:t>プロトコル上で </a:t>
            </a:r>
            <a:r>
              <a:rPr lang="en-US" altLang="ja-JP" sz="1100" dirty="0"/>
              <a:t>STARTTLS </a:t>
            </a:r>
            <a:r>
              <a:rPr lang="ja-JP" altLang="en-US" sz="1100" dirty="0"/>
              <a:t>コマンドを実行して </a:t>
            </a:r>
            <a:r>
              <a:rPr lang="en-US" altLang="ja-JP" sz="1100" dirty="0"/>
              <a:t>SSL </a:t>
            </a:r>
            <a:r>
              <a:rPr lang="ja-JP" altLang="en-US" sz="1100" dirty="0"/>
              <a:t>ネゴシエーションを実施する</a:t>
            </a:r>
            <a:r>
              <a:rPr lang="en-US" altLang="ja-JP" sz="1100" dirty="0"/>
              <a:t>)</a:t>
            </a:r>
            <a:br>
              <a:rPr lang="en-US" altLang="ja-JP" sz="1100" dirty="0"/>
            </a:br>
            <a:r>
              <a:rPr lang="ja-JP" altLang="en-US" sz="1100" dirty="0"/>
              <a:t>を意味する。</a:t>
            </a:r>
            <a:endParaRPr lang="en-US" altLang="ja-JP" sz="1100" dirty="0"/>
          </a:p>
          <a:p>
            <a:endParaRPr lang="en-US" altLang="ja-JP" sz="1100" dirty="0"/>
          </a:p>
          <a:p>
            <a:r>
              <a:rPr lang="en-US" altLang="ja-JP" sz="1100" dirty="0"/>
              <a:t>※ SSL/TLS </a:t>
            </a:r>
            <a:r>
              <a:rPr lang="ja-JP" altLang="en-US" sz="1100" dirty="0"/>
              <a:t>に関する注意</a:t>
            </a:r>
            <a:r>
              <a:rPr lang="en-US" altLang="ja-JP" sz="1100" dirty="0"/>
              <a:t>: </a:t>
            </a:r>
            <a:r>
              <a:rPr lang="ja-JP" altLang="en-US" sz="1100" dirty="0"/>
              <a:t>一部の </a:t>
            </a:r>
            <a:r>
              <a:rPr lang="en-US" altLang="ja-JP" sz="1100" dirty="0"/>
              <a:t>SMTP </a:t>
            </a:r>
            <a:r>
              <a:rPr lang="ja-JP" altLang="en-US" sz="1100" dirty="0"/>
              <a:t>サーバーは、</a:t>
            </a:r>
            <a:r>
              <a:rPr lang="en-US" altLang="ja-JP" sz="1100" dirty="0"/>
              <a:t>SSL/TLS </a:t>
            </a:r>
            <a:r>
              <a:rPr lang="ja-JP" altLang="en-US" sz="1100" dirty="0"/>
              <a:t>なしの場合は、ユーザー認証を門前払いして拒否する設定になっている場合がある。そのような場合は </a:t>
            </a:r>
            <a:r>
              <a:rPr lang="en-US" altLang="ja-JP" sz="1100" dirty="0"/>
              <a:t>SSL/TLS </a:t>
            </a:r>
            <a:r>
              <a:rPr lang="ja-JP" altLang="en-US" sz="1100" dirty="0"/>
              <a:t>を有効にする必要がある。</a:t>
            </a:r>
          </a:p>
          <a:p>
            <a:r>
              <a:rPr lang="ja-JP" altLang="en-US" sz="1100" dirty="0"/>
              <a:t>多くの </a:t>
            </a:r>
            <a:r>
              <a:rPr lang="en-US" altLang="ja-JP" sz="1100" dirty="0"/>
              <a:t>SMTP </a:t>
            </a:r>
            <a:r>
              <a:rPr lang="ja-JP" altLang="en-US" sz="1100" dirty="0"/>
              <a:t>サーバーは </a:t>
            </a:r>
            <a:r>
              <a:rPr lang="en-US" altLang="ja-JP" sz="1100" dirty="0"/>
              <a:t>STARTTLS </a:t>
            </a:r>
            <a:r>
              <a:rPr lang="ja-JP" altLang="en-US" sz="1100" dirty="0"/>
              <a:t>方式の暗号化に対応しているが、</a:t>
            </a:r>
            <a:r>
              <a:rPr lang="en-US" altLang="ja-JP" sz="1100" dirty="0"/>
              <a:t>SMTPS </a:t>
            </a:r>
            <a:r>
              <a:rPr lang="ja-JP" altLang="en-US" sz="1100" dirty="0"/>
              <a:t>暗号化にしか対応していないケースも存在する。</a:t>
            </a:r>
            <a:endParaRPr lang="en-US" altLang="ja-JP" sz="1100" dirty="0"/>
          </a:p>
          <a:p>
            <a:r>
              <a:rPr lang="ja-JP" altLang="en-US" sz="1100" dirty="0"/>
              <a:t>本機能は、接続先メールサーバーの </a:t>
            </a:r>
            <a:r>
              <a:rPr lang="en-US" altLang="ja-JP" sz="1100" dirty="0"/>
              <a:t>SSL </a:t>
            </a:r>
            <a:r>
              <a:rPr lang="ja-JP" altLang="en-US" sz="1100" dirty="0"/>
              <a:t>証明書の検証 </a:t>
            </a:r>
            <a:r>
              <a:rPr lang="en-US" altLang="ja-JP" sz="1100" dirty="0"/>
              <a:t>(Common Name </a:t>
            </a:r>
            <a:r>
              <a:rPr lang="ja-JP" altLang="en-US" sz="1100" dirty="0"/>
              <a:t>の一致の検査等</a:t>
            </a:r>
            <a:r>
              <a:rPr lang="en-US" altLang="ja-JP" sz="1100" dirty="0"/>
              <a:t>) </a:t>
            </a:r>
            <a:r>
              <a:rPr lang="ja-JP" altLang="en-US" sz="1100" dirty="0"/>
              <a:t>は行なわない。なお、慣習上、一般的に、</a:t>
            </a:r>
            <a:r>
              <a:rPr lang="en-US" altLang="ja-JP" sz="1100" dirty="0"/>
              <a:t>SMTP </a:t>
            </a:r>
            <a:r>
              <a:rPr lang="ja-JP" altLang="en-US" sz="1100" dirty="0"/>
              <a:t>サーバー同士での </a:t>
            </a:r>
            <a:r>
              <a:rPr lang="en-US" altLang="ja-JP" sz="1100" dirty="0"/>
              <a:t>SMTP</a:t>
            </a:r>
            <a:r>
              <a:rPr lang="ja-JP" altLang="en-US" sz="1100" dirty="0"/>
              <a:t> メール送信通信においても、</a:t>
            </a:r>
            <a:r>
              <a:rPr lang="en-US" altLang="ja-JP" sz="1100" dirty="0"/>
              <a:t>SSL </a:t>
            </a:r>
            <a:r>
              <a:rPr lang="ja-JP" altLang="en-US" sz="1100" dirty="0"/>
              <a:t>暗号化は一応行なわれるものの、</a:t>
            </a:r>
            <a:r>
              <a:rPr lang="en-US" altLang="ja-JP" sz="1100" dirty="0"/>
              <a:t>Common Name </a:t>
            </a:r>
            <a:r>
              <a:rPr lang="ja-JP" altLang="en-US" sz="1100" dirty="0"/>
              <a:t>の一致の検査等は行なわれていない。</a:t>
            </a:r>
          </a:p>
        </p:txBody>
      </p:sp>
      <p:sp>
        <p:nvSpPr>
          <p:cNvPr id="15" name="正方形/長方形 14">
            <a:extLst>
              <a:ext uri="{FF2B5EF4-FFF2-40B4-BE49-F238E27FC236}">
                <a16:creationId xmlns:a16="http://schemas.microsoft.com/office/drawing/2014/main" id="{F353B7D5-3564-462B-B205-DE5D55FADB57}"/>
              </a:ext>
            </a:extLst>
          </p:cNvPr>
          <p:cNvSpPr/>
          <p:nvPr/>
        </p:nvSpPr>
        <p:spPr>
          <a:xfrm>
            <a:off x="198567" y="2193700"/>
            <a:ext cx="2499139" cy="4417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ECE60814-94B8-4003-B6DE-5E02015AB180}"/>
              </a:ext>
            </a:extLst>
          </p:cNvPr>
          <p:cNvSpPr txBox="1"/>
          <p:nvPr/>
        </p:nvSpPr>
        <p:spPr>
          <a:xfrm>
            <a:off x="3755463" y="5290092"/>
            <a:ext cx="7454685" cy="1477328"/>
          </a:xfrm>
          <a:prstGeom prst="rect">
            <a:avLst/>
          </a:prstGeom>
          <a:solidFill>
            <a:schemeClr val="accent4">
              <a:lumMod val="20000"/>
              <a:lumOff val="80000"/>
            </a:schemeClr>
          </a:solidFill>
          <a:ln>
            <a:solidFill>
              <a:schemeClr val="bg2">
                <a:lumMod val="25000"/>
              </a:schemeClr>
            </a:solidFill>
          </a:ln>
        </p:spPr>
        <p:txBody>
          <a:bodyPr wrap="square" rtlCol="0">
            <a:spAutoFit/>
          </a:bodyPr>
          <a:lstStyle/>
          <a:p>
            <a:r>
              <a:rPr kumimoji="1" lang="ja-JP" altLang="en-US" sz="900" dirty="0"/>
              <a:t>著名なクラウド型メールサービスにおける </a:t>
            </a:r>
            <a:r>
              <a:rPr kumimoji="1" lang="en-US" altLang="ja-JP" sz="900" dirty="0"/>
              <a:t>SMTP </a:t>
            </a:r>
            <a:r>
              <a:rPr kumimoji="1" lang="ja-JP" altLang="en-US" sz="900" dirty="0"/>
              <a:t>の設定値は、以下を参考にしてください。ただし、以下のクラウドサービス側の </a:t>
            </a:r>
            <a:r>
              <a:rPr kumimoji="1" lang="en-US" altLang="ja-JP" sz="900" dirty="0"/>
              <a:t>SMTP </a:t>
            </a:r>
            <a:r>
              <a:rPr kumimoji="1" lang="ja-JP" altLang="en-US" sz="900" dirty="0"/>
              <a:t>サーバーの実装が将来変更されたときにも、永続的に利用できることを保証するものではありません。クラウドサービスや </a:t>
            </a:r>
            <a:r>
              <a:rPr kumimoji="1" lang="en-US" altLang="ja-JP" sz="900" dirty="0"/>
              <a:t>ISP </a:t>
            </a:r>
            <a:r>
              <a:rPr kumimoji="1" lang="ja-JP" altLang="en-US" sz="900" dirty="0"/>
              <a:t>の </a:t>
            </a:r>
            <a:r>
              <a:rPr kumimoji="1" lang="en-US" altLang="ja-JP" sz="900" dirty="0"/>
              <a:t>SMTP </a:t>
            </a:r>
            <a:r>
              <a:rPr kumimoji="1" lang="ja-JP" altLang="en-US" sz="900" dirty="0"/>
              <a:t>サーバーであるとき突然に不具合が発生するようになった場合は、それらの </a:t>
            </a:r>
            <a:r>
              <a:rPr kumimoji="1" lang="en-US" altLang="ja-JP" sz="900" dirty="0"/>
              <a:t>SMTP </a:t>
            </a:r>
            <a:r>
              <a:rPr kumimoji="1" lang="ja-JP" altLang="en-US" sz="900" dirty="0"/>
              <a:t>サーバー管理者による設定や実装の変更が原因である可能性が高いため、</a:t>
            </a:r>
            <a:r>
              <a:rPr kumimoji="1" lang="en-US" altLang="ja-JP" sz="900" dirty="0"/>
              <a:t>SMTP </a:t>
            </a:r>
            <a:r>
              <a:rPr kumimoji="1" lang="ja-JP" altLang="en-US" sz="900" dirty="0"/>
              <a:t>サーバー管理者にお問い合わせください。</a:t>
            </a:r>
          </a:p>
          <a:p>
            <a:endParaRPr kumimoji="1" lang="ja-JP" altLang="en-US" sz="900" dirty="0"/>
          </a:p>
          <a:p>
            <a:r>
              <a:rPr kumimoji="1" lang="en-US" altLang="ja-JP" sz="900" dirty="0"/>
              <a:t>Google </a:t>
            </a:r>
            <a:r>
              <a:rPr kumimoji="1" lang="ja-JP" altLang="en-US" sz="900" dirty="0"/>
              <a:t>社の 「</a:t>
            </a:r>
            <a:r>
              <a:rPr kumimoji="1" lang="en-US" altLang="ja-JP" sz="900" dirty="0"/>
              <a:t>Gmail</a:t>
            </a:r>
            <a:r>
              <a:rPr kumimoji="1" lang="ja-JP" altLang="en-US" sz="900" dirty="0"/>
              <a:t>」 を使用する場合</a:t>
            </a:r>
            <a:r>
              <a:rPr kumimoji="1" lang="en-US" altLang="ja-JP" sz="900" dirty="0"/>
              <a:t>:</a:t>
            </a:r>
          </a:p>
          <a:p>
            <a:r>
              <a:rPr kumimoji="1" lang="en-US" altLang="ja-JP" sz="900" b="1" u="sng" dirty="0">
                <a:solidFill>
                  <a:srgbClr val="0000FF"/>
                </a:solidFill>
              </a:rPr>
              <a:t>https://support.google.com/mail/answer/7126229?hl=ja</a:t>
            </a:r>
          </a:p>
          <a:p>
            <a:endParaRPr kumimoji="1" lang="en-US" altLang="ja-JP" sz="900" dirty="0"/>
          </a:p>
          <a:p>
            <a:r>
              <a:rPr kumimoji="1" lang="en-US" altLang="ja-JP" sz="900" dirty="0"/>
              <a:t>Microsoft </a:t>
            </a:r>
            <a:r>
              <a:rPr kumimoji="1" lang="ja-JP" altLang="en-US" sz="900" dirty="0"/>
              <a:t>社の 「</a:t>
            </a:r>
            <a:r>
              <a:rPr kumimoji="1" lang="en-US" altLang="ja-JP" sz="900" dirty="0"/>
              <a:t>Office 365 (Hotmail, Outlook)</a:t>
            </a:r>
            <a:r>
              <a:rPr kumimoji="1" lang="ja-JP" altLang="en-US" sz="900" dirty="0"/>
              <a:t>」 を使用する場合</a:t>
            </a:r>
            <a:r>
              <a:rPr kumimoji="1" lang="en-US" altLang="ja-JP" sz="900" dirty="0"/>
              <a:t>:</a:t>
            </a:r>
          </a:p>
          <a:p>
            <a:r>
              <a:rPr kumimoji="1" lang="en-US" altLang="ja-JP" sz="900" b="1" u="sng" dirty="0">
                <a:solidFill>
                  <a:srgbClr val="0000FF"/>
                </a:solidFill>
              </a:rPr>
              <a:t>https://docs.microsoft.com/ja-jp/exchange/mail-flow-best-practices/how-to-set-up-a-multifunction-device-or-application-to-send-email-using-microsoft-365-or-office-365</a:t>
            </a:r>
          </a:p>
        </p:txBody>
      </p:sp>
      <p:sp>
        <p:nvSpPr>
          <p:cNvPr id="17" name="テキスト ボックス 16">
            <a:extLst>
              <a:ext uri="{FF2B5EF4-FFF2-40B4-BE49-F238E27FC236}">
                <a16:creationId xmlns:a16="http://schemas.microsoft.com/office/drawing/2014/main" id="{8D7E336E-9E98-446A-AD65-93FE8E61E462}"/>
              </a:ext>
            </a:extLst>
          </p:cNvPr>
          <p:cNvSpPr txBox="1"/>
          <p:nvPr/>
        </p:nvSpPr>
        <p:spPr>
          <a:xfrm>
            <a:off x="3755463" y="4865960"/>
            <a:ext cx="7454685" cy="369332"/>
          </a:xfrm>
          <a:prstGeom prst="rect">
            <a:avLst/>
          </a:prstGeom>
          <a:solidFill>
            <a:schemeClr val="accent6">
              <a:lumMod val="20000"/>
              <a:lumOff val="80000"/>
            </a:schemeClr>
          </a:solidFill>
          <a:ln>
            <a:solidFill>
              <a:schemeClr val="bg2">
                <a:lumMod val="25000"/>
              </a:schemeClr>
            </a:solidFill>
          </a:ln>
        </p:spPr>
        <p:txBody>
          <a:bodyPr wrap="square" rtlCol="0">
            <a:spAutoFit/>
          </a:bodyPr>
          <a:lstStyle/>
          <a:p>
            <a:r>
              <a:rPr kumimoji="1" lang="ja-JP" altLang="en-US" sz="900" dirty="0"/>
              <a:t>上記を、利用したい </a:t>
            </a:r>
            <a:r>
              <a:rPr kumimoji="1" lang="en-US" altLang="ja-JP" sz="900" dirty="0"/>
              <a:t>SMTP </a:t>
            </a:r>
            <a:r>
              <a:rPr kumimoji="1" lang="ja-JP" altLang="en-US" sz="900" dirty="0"/>
              <a:t>サーバーの実装や挙動に合せて変更して実際に </a:t>
            </a:r>
            <a:r>
              <a:rPr kumimoji="1" lang="en-US" altLang="ja-JP" sz="900" dirty="0"/>
              <a:t>OTP </a:t>
            </a:r>
            <a:r>
              <a:rPr kumimoji="1" lang="ja-JP" altLang="en-US" sz="900" dirty="0"/>
              <a:t>機能を用いてメール送信がされるかどうかテストしてみてください。</a:t>
            </a:r>
          </a:p>
          <a:p>
            <a:r>
              <a:rPr kumimoji="1" lang="en-US" altLang="ja-JP" sz="900" dirty="0"/>
              <a:t>SMTP </a:t>
            </a:r>
            <a:r>
              <a:rPr kumimoji="1" lang="ja-JP" altLang="en-US" sz="900" dirty="0"/>
              <a:t>プロトコルのレイヤで </a:t>
            </a:r>
            <a:r>
              <a:rPr kumimoji="1" lang="en-US" altLang="ja-JP" sz="900" dirty="0"/>
              <a:t>SMTP </a:t>
            </a:r>
            <a:r>
              <a:rPr kumimoji="1" lang="ja-JP" altLang="en-US" sz="900" dirty="0"/>
              <a:t>サーバーがエラーを返却した場合は、そのエラーに関する詳細がログファイルに保存されますので、参考になさってください。</a:t>
            </a:r>
            <a:endParaRPr kumimoji="1" lang="en-US" altLang="ja-JP" sz="900" b="1" u="sng" dirty="0">
              <a:solidFill>
                <a:srgbClr val="0000FF"/>
              </a:solidFill>
            </a:endParaRPr>
          </a:p>
        </p:txBody>
      </p:sp>
      <p:sp>
        <p:nvSpPr>
          <p:cNvPr id="18" name="右矢印 11">
            <a:extLst>
              <a:ext uri="{FF2B5EF4-FFF2-40B4-BE49-F238E27FC236}">
                <a16:creationId xmlns:a16="http://schemas.microsoft.com/office/drawing/2014/main" id="{14E88F0D-3A96-472C-8E25-333640087242}"/>
              </a:ext>
            </a:extLst>
          </p:cNvPr>
          <p:cNvSpPr/>
          <p:nvPr/>
        </p:nvSpPr>
        <p:spPr>
          <a:xfrm rot="16200000">
            <a:off x="1223473" y="305687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FA44EB3-B26E-4E3B-93D2-71452E9CBCAB}"/>
              </a:ext>
            </a:extLst>
          </p:cNvPr>
          <p:cNvSpPr/>
          <p:nvPr/>
        </p:nvSpPr>
        <p:spPr>
          <a:xfrm>
            <a:off x="208046" y="2632498"/>
            <a:ext cx="2499139" cy="2036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ECD65EE-012E-4B12-8827-C2DD3454B315}"/>
              </a:ext>
            </a:extLst>
          </p:cNvPr>
          <p:cNvSpPr txBox="1"/>
          <p:nvPr/>
        </p:nvSpPr>
        <p:spPr>
          <a:xfrm>
            <a:off x="155510" y="3627997"/>
            <a:ext cx="3247367" cy="938719"/>
          </a:xfrm>
          <a:prstGeom prst="rect">
            <a:avLst/>
          </a:prstGeom>
          <a:solidFill>
            <a:srgbClr val="FFFFCC"/>
          </a:solidFill>
          <a:ln w="19050">
            <a:solidFill>
              <a:schemeClr val="tx1"/>
            </a:solidFill>
          </a:ln>
        </p:spPr>
        <p:txBody>
          <a:bodyPr wrap="square" rtlCol="0">
            <a:spAutoFit/>
          </a:bodyPr>
          <a:lstStyle/>
          <a:p>
            <a:r>
              <a:rPr lang="en-US" altLang="ja-JP" sz="1100" dirty="0"/>
              <a:t>【OTP </a:t>
            </a:r>
            <a:r>
              <a:rPr lang="ja-JP" altLang="en-US" sz="1100" dirty="0"/>
              <a:t>メール送信で使用される </a:t>
            </a:r>
            <a:r>
              <a:rPr lang="en-US" altLang="ja-JP" sz="1100" dirty="0"/>
              <a:t>SMTP </a:t>
            </a:r>
            <a:r>
              <a:rPr lang="ja-JP" altLang="en-US" sz="1100" dirty="0"/>
              <a:t>サーバーとの通信で適用されるタイムアウト値設定</a:t>
            </a:r>
            <a:r>
              <a:rPr lang="en-US" altLang="ja-JP" sz="1100" dirty="0"/>
              <a:t>】</a:t>
            </a:r>
          </a:p>
          <a:p>
            <a:r>
              <a:rPr lang="en-US" altLang="ja-JP" sz="1100" dirty="0" err="1"/>
              <a:t>SmtpTimeout</a:t>
            </a:r>
            <a:r>
              <a:rPr lang="en-US" altLang="ja-JP" sz="1100" dirty="0"/>
              <a:t> </a:t>
            </a:r>
            <a:r>
              <a:rPr lang="ja-JP" altLang="en-US" sz="1100" dirty="0"/>
              <a:t>は、</a:t>
            </a:r>
            <a:r>
              <a:rPr lang="en-US" altLang="ja-JP" sz="1100" dirty="0"/>
              <a:t>SMTP </a:t>
            </a:r>
            <a:r>
              <a:rPr lang="ja-JP" altLang="en-US" sz="1100" dirty="0"/>
              <a:t>通信におけるタイムアウトをミリ秒単位で指定する。たとえば、</a:t>
            </a:r>
            <a:r>
              <a:rPr lang="en-US" altLang="ja-JP" sz="1100" dirty="0"/>
              <a:t>10000 </a:t>
            </a:r>
            <a:r>
              <a:rPr lang="ja-JP" altLang="en-US" sz="1100" dirty="0"/>
              <a:t>と指定すると、</a:t>
            </a:r>
            <a:r>
              <a:rPr lang="en-US" altLang="ja-JP" sz="1100" dirty="0"/>
              <a:t>10 </a:t>
            </a:r>
            <a:r>
              <a:rPr lang="ja-JP" altLang="en-US" sz="1100" dirty="0"/>
              <a:t>秒という意味になる。</a:t>
            </a:r>
          </a:p>
        </p:txBody>
      </p:sp>
    </p:spTree>
    <p:extLst>
      <p:ext uri="{BB962C8B-B14F-4D97-AF65-F5344CB8AC3E}">
        <p14:creationId xmlns:p14="http://schemas.microsoft.com/office/powerpoint/2010/main" val="9893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5" name="タイトル 4"/>
          <p:cNvSpPr>
            <a:spLocks noGrp="1"/>
          </p:cNvSpPr>
          <p:nvPr>
            <p:ph type="title"/>
          </p:nvPr>
        </p:nvSpPr>
        <p:spPr>
          <a:xfrm>
            <a:off x="332741" y="184309"/>
            <a:ext cx="10392086" cy="683490"/>
          </a:xfrm>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r>
              <a:rPr lang="ja-JP" altLang="en-US" dirty="0"/>
              <a:t> </a:t>
            </a:r>
            <a:r>
              <a:rPr lang="en-US" altLang="ja-JP" dirty="0"/>
              <a:t>3/3)</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9000000">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a:t>ControllerGateSecretKey</a:t>
            </a:r>
            <a:r>
              <a:rPr lang="en-US" altLang="ja-JP" sz="1400" dirty="0"/>
              <a:t> </a:t>
            </a:r>
            <a:r>
              <a:rPr lang="ja-JP" altLang="en-US" sz="1400" dirty="0"/>
              <a:t>の値</a:t>
            </a:r>
            <a:r>
              <a:rPr kumimoji="1" lang="ja-JP" altLang="en-US" sz="1400" dirty="0"/>
              <a:t>は、</a:t>
            </a:r>
            <a:r>
              <a:rPr lang="ja-JP" altLang="en-US" sz="1400" dirty="0"/>
              <a:t>中継ゲートウェイと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サーバー」を運用している場合は、中継ゲートウェイからみて、内部的に接続してきた「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endParaRPr lang="en-US" altLang="ja-JP" sz="1400" dirty="0"/>
          </a:p>
          <a:p>
            <a:r>
              <a:rPr lang="ja-JP" altLang="en-US" sz="1400" dirty="0"/>
              <a:t>この値を変更する場合、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サーバー」側の設定ファイルの同一の名称の変数も変更すること。詳しくは</a:t>
            </a:r>
            <a:r>
              <a:rPr lang="en-US" altLang="ja-JP" sz="1400" dirty="0"/>
              <a:t>『3B-3』</a:t>
            </a:r>
            <a:r>
              <a:rPr lang="ja-JP" altLang="en-US" sz="1400" dirty="0"/>
              <a:t>の「</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ThinWebClient.json</a:t>
            </a:r>
            <a:r>
              <a:rPr lang="ja-JP" altLang="en-US" sz="1400" dirty="0"/>
              <a:t>」ファイルの変更手順を参照すること。</a:t>
            </a:r>
          </a:p>
        </p:txBody>
      </p:sp>
      <p:sp>
        <p:nvSpPr>
          <p:cNvPr id="12" name="右矢印 11"/>
          <p:cNvSpPr/>
          <p:nvPr/>
        </p:nvSpPr>
        <p:spPr>
          <a:xfrm rot="14701563">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a:t>ユーザーが </a:t>
            </a:r>
            <a:r>
              <a:rPr lang="en-US" altLang="ja-JP" sz="1400" dirty="0"/>
              <a:t>Web </a:t>
            </a:r>
            <a:r>
              <a:rPr lang="ja-JP" altLang="en-US" sz="1400" dirty="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サーバー」でアクセスしてきた際にサーバー側が提示する </a:t>
            </a:r>
            <a:r>
              <a:rPr lang="en-US" altLang="ja-JP" sz="1400" dirty="0"/>
              <a:t>HTTPS SSL </a:t>
            </a:r>
            <a:r>
              <a:rPr lang="ja-JP" altLang="en-US" sz="1400" dirty="0"/>
              <a:t>サーバー証明書を指定することができる。</a:t>
            </a:r>
          </a:p>
          <a:p>
            <a:r>
              <a:rPr lang="ja-JP" altLang="en-US" sz="1400" dirty="0"/>
              <a:t>デフォルト設定のままでは、</a:t>
            </a:r>
            <a:r>
              <a:rPr lang="en-US" altLang="ja-JP" sz="1400" dirty="0"/>
              <a:t>SSL </a:t>
            </a:r>
            <a:r>
              <a:rPr lang="ja-JP" altLang="en-US" sz="1400" dirty="0"/>
              <a:t>証明書検証エラーが表示されるが、正しく設定することにより、</a:t>
            </a:r>
            <a:r>
              <a:rPr lang="en-US" altLang="ja-JP" sz="1400" dirty="0"/>
              <a:t>SSL </a:t>
            </a:r>
            <a:r>
              <a:rPr lang="ja-JP" altLang="en-US" sz="1400" dirty="0"/>
              <a:t>証明書検証エラーは表示されなくなる。</a:t>
            </a:r>
            <a:endParaRPr lang="en-US" altLang="ja-JP" sz="1400" dirty="0"/>
          </a:p>
          <a:p>
            <a:r>
              <a:rPr lang="ja-JP" altLang="en-US" sz="1400" dirty="0"/>
              <a:t>詳しくは、「</a:t>
            </a:r>
            <a:r>
              <a:rPr lang="en-US" altLang="ja-JP" sz="1400" dirty="0"/>
              <a:t>5-13</a:t>
            </a:r>
            <a:r>
              <a:rPr lang="ja-JP" altLang="en-US" sz="1400" dirty="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a:t>シン・テレワークシステムでは、クライアントとサーバーは、接続先の中継ゲートウェイが真正であるかどうかを、</a:t>
            </a:r>
            <a:r>
              <a:rPr kumimoji="1" lang="en-US" altLang="ja-JP" sz="2000" dirty="0"/>
              <a:t>X.509 </a:t>
            </a:r>
            <a:r>
              <a:rPr kumimoji="1" lang="ja-JP" altLang="en-US" sz="2000" dirty="0"/>
              <a:t>デジタル証明書 </a:t>
            </a:r>
            <a:r>
              <a:rPr kumimoji="1" lang="en-US" altLang="ja-JP" sz="2000" dirty="0"/>
              <a:t>(RSA </a:t>
            </a:r>
            <a:r>
              <a:rPr kumimoji="1" lang="ja-JP" altLang="en-US" sz="2000" dirty="0"/>
              <a:t>形式</a:t>
            </a:r>
            <a:r>
              <a:rPr kumimoji="1" lang="en-US" altLang="ja-JP" sz="2000" dirty="0"/>
              <a:t>) </a:t>
            </a:r>
            <a:r>
              <a:rPr kumimoji="1" lang="ja-JP" altLang="en-US" sz="2000" dirty="0"/>
              <a:t>により検証する。</a:t>
            </a:r>
            <a:endParaRPr kumimoji="1" lang="en-US" altLang="ja-JP" sz="2000" dirty="0"/>
          </a:p>
          <a:p>
            <a:r>
              <a:rPr kumimoji="1" lang="ja-JP" altLang="en-US" sz="2000" dirty="0"/>
              <a:t>シン・テレワークシステムのソースコードには、デフォルトで、サンプル証明書が組み込まれている。</a:t>
            </a:r>
            <a:endParaRPr kumimoji="1" lang="en-US" altLang="ja-JP" sz="2000" dirty="0"/>
          </a:p>
          <a:p>
            <a:r>
              <a:rPr kumimoji="1" lang="ja-JP" altLang="en-US" sz="2000" dirty="0"/>
              <a:t>デフォルトのサンプル証明書でも動作するが、信頼できない回線でパケットが書換えられ、中継ゲートウェイの偽物が立てられる可能性を排除するため、独自の </a:t>
            </a:r>
            <a:r>
              <a:rPr kumimoji="1" lang="en-US" altLang="ja-JP" sz="2000" dirty="0"/>
              <a:t>CA </a:t>
            </a:r>
            <a:r>
              <a:rPr kumimoji="1" lang="ja-JP" altLang="en-US" sz="2000" dirty="0"/>
              <a:t>および </a:t>
            </a:r>
            <a:r>
              <a:rPr kumimoji="1" lang="en-US" altLang="ja-JP" sz="2000" dirty="0"/>
              <a:t>CA </a:t>
            </a:r>
            <a:r>
              <a:rPr kumimoji="1" lang="ja-JP" altLang="en-US" sz="2000" dirty="0"/>
              <a:t>で発行される証明書による検証を行なうことが推奨される。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5-7.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a:t>ゲートウェイ側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/bin/ThinGate.cer</a:t>
            </a:r>
            <a:br>
              <a:rPr lang="en-US" altLang="ja-JP" sz="1200" dirty="0"/>
            </a:br>
            <a:r>
              <a:rPr lang="ja-JP" altLang="en-US" sz="1200" dirty="0"/>
              <a:t>に、ゲートウェイ用の </a:t>
            </a:r>
            <a:r>
              <a:rPr lang="en-US" altLang="ja-JP" sz="1200" dirty="0"/>
              <a:t>X.509 </a:t>
            </a:r>
            <a:r>
              <a:rPr lang="ja-JP" altLang="en-US" sz="1200" dirty="0"/>
              <a:t>証明書 </a:t>
            </a:r>
            <a:r>
              <a:rPr lang="en-US" altLang="ja-JP" sz="1200" dirty="0"/>
              <a:t>(</a:t>
            </a:r>
            <a:r>
              <a:rPr lang="ja-JP" altLang="en-US" sz="1200" dirty="0"/>
              <a:t>つまり、公開鍵</a:t>
            </a:r>
            <a:r>
              <a:rPr lang="en-US" altLang="ja-JP" sz="1200" dirty="0"/>
              <a:t>) </a:t>
            </a:r>
            <a:r>
              <a:rPr lang="ja-JP" altLang="en-US" sz="1200" dirty="0"/>
              <a:t>を置くこと。</a:t>
            </a:r>
            <a:endParaRPr lang="en-US" altLang="ja-JP" sz="1200" dirty="0"/>
          </a:p>
          <a:p>
            <a:pPr marL="285750" indent="-285750">
              <a:buFont typeface="Arial" panose="020B0604020202020204" pitchFamily="34" charset="0"/>
              <a:buChar char="•"/>
            </a:pPr>
            <a:r>
              <a:rPr lang="en-US" altLang="ja-JP" sz="1200" dirty="0" err="1"/>
              <a:t>src</a:t>
            </a:r>
            <a:r>
              <a:rPr lang="en-US" altLang="ja-JP" sz="1200" dirty="0"/>
              <a:t>/bin/</a:t>
            </a:r>
            <a:r>
              <a:rPr lang="en-US" altLang="ja-JP" sz="1200" dirty="0" err="1"/>
              <a:t>ThinGate.key</a:t>
            </a:r>
            <a:br>
              <a:rPr lang="en-US" altLang="ja-JP" sz="1200" dirty="0"/>
            </a:br>
            <a:r>
              <a:rPr lang="ja-JP" altLang="en-US" sz="1200" dirty="0"/>
              <a:t>に、ゲートウェイ用の </a:t>
            </a:r>
            <a:r>
              <a:rPr lang="en-US" altLang="ja-JP" sz="1200" dirty="0"/>
              <a:t>X.509 </a:t>
            </a:r>
            <a:r>
              <a:rPr lang="ja-JP" altLang="en-US" sz="1200" dirty="0"/>
              <a:t>証明書に対応する秘密鍵を置くこと。</a:t>
            </a:r>
            <a:endParaRPr lang="en-US" altLang="ja-JP" sz="1200" dirty="0"/>
          </a:p>
          <a:p>
            <a:r>
              <a:rPr lang="ja-JP" altLang="en-US" sz="1200" dirty="0"/>
              <a:t>上記を実施した後、「</a:t>
            </a:r>
            <a:r>
              <a:rPr lang="en-US" altLang="ja-JP" sz="1200" dirty="0"/>
              <a:t>3-4</a:t>
            </a:r>
            <a:r>
              <a:rPr lang="ja-JP" altLang="en-US" sz="1200" dirty="0"/>
              <a:t>」に従い、中継ゲートウェイのデーモンを再起動すること。</a:t>
            </a:r>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a:t>アプリケーション側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/bin/EntryPoint.dat </a:t>
            </a:r>
            <a:r>
              <a:rPr lang="ja-JP" altLang="en-US" sz="1200" dirty="0"/>
              <a:t>の先頭部分の</a:t>
            </a:r>
            <a:br>
              <a:rPr lang="en-US" altLang="ja-JP" sz="1200" dirty="0"/>
            </a:br>
            <a:r>
              <a:rPr lang="en-US" altLang="ja-JP" sz="1200" dirty="0"/>
              <a:t>-----BEGIN CERTIFICATE-----</a:t>
            </a:r>
            <a:br>
              <a:rPr lang="en-US" altLang="ja-JP" sz="1200" dirty="0"/>
            </a:br>
            <a:r>
              <a:rPr lang="en-US" altLang="ja-JP" sz="1200" dirty="0"/>
              <a:t>-----END CERTIFICATE-----</a:t>
            </a:r>
            <a:br>
              <a:rPr lang="ja-JP" altLang="en-US" sz="1200" dirty="0"/>
            </a:br>
            <a:r>
              <a:rPr lang="ja-JP" altLang="en-US" sz="1200" dirty="0"/>
              <a:t>で囲まれている部分を、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a:t>SHA-256 </a:t>
            </a:r>
            <a:r>
              <a:rPr lang="ja-JP" altLang="en-US" sz="1200" dirty="0"/>
              <a:t>または </a:t>
            </a:r>
            <a:r>
              <a:rPr lang="en-US" altLang="ja-JP" sz="1200" dirty="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a:t>ゲートウェイ用の証明書の有効期限は、チェックされる。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a:t>CRL, OCSP </a:t>
            </a:r>
            <a:r>
              <a:rPr lang="ja-JP" altLang="en-US" sz="1200" dirty="0"/>
              <a:t>機能は利用できない。中継ゲートウェイ側の機密性の管理体制が信頼できない場合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ファイルは、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サーバーでは未使用なので、変更しなくてよい。</a:t>
            </a:r>
            <a:endParaRPr lang="en-US" altLang="ja-JP" sz="1200" dirty="0"/>
          </a:p>
          <a:p>
            <a:r>
              <a:rPr lang="ja-JP" altLang="en-US" sz="1200" dirty="0"/>
              <a:t>上記の鍵ファイルを更新した後、「</a:t>
            </a:r>
            <a:r>
              <a:rPr lang="en-US" altLang="ja-JP" sz="1200" dirty="0"/>
              <a:t>3B-6</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a:t>アプリケーション側では、</a:t>
            </a:r>
            <a:r>
              <a:rPr kumimoji="1" lang="ja-JP" altLang="en-US" sz="2000" dirty="0"/>
              <a:t>「</a:t>
            </a:r>
            <a:r>
              <a:rPr lang="en-US" altLang="ja-JP" sz="2000" dirty="0"/>
              <a:t>4-4. </a:t>
            </a:r>
            <a:r>
              <a:rPr lang="ja-JP" altLang="en-US" sz="2000" dirty="0"/>
              <a:t>中継ゲートウェイの </a:t>
            </a:r>
            <a:r>
              <a:rPr lang="en-US" altLang="ja-JP" sz="2000" dirty="0"/>
              <a:t>IP </a:t>
            </a:r>
            <a:r>
              <a:rPr lang="ja-JP" altLang="en-US" sz="2000" dirty="0"/>
              <a:t>アドレス等の指定」で </a:t>
            </a:r>
            <a:r>
              <a:rPr lang="en-US" altLang="ja-JP" sz="2000" dirty="0"/>
              <a:t>EntryPoint.dat </a:t>
            </a:r>
            <a:r>
              <a:rPr lang="ja-JP" altLang="en-US" sz="2000" dirty="0"/>
              <a:t>に中継ゲートウェイの </a:t>
            </a:r>
            <a:r>
              <a:rPr lang="en-US" altLang="ja-JP" sz="2000" dirty="0"/>
              <a:t>IP </a:t>
            </a:r>
            <a:r>
              <a:rPr lang="ja-JP" altLang="en-US" sz="2000" dirty="0"/>
              <a:t>アドレスを指定したが、</a:t>
            </a:r>
            <a:r>
              <a:rPr lang="en-US" altLang="ja-JP" sz="2000" dirty="0"/>
              <a:t>DNS </a:t>
            </a:r>
            <a:r>
              <a:rPr lang="ja-JP" altLang="en-US" sz="2000" dirty="0"/>
              <a:t>ホスト名 </a:t>
            </a:r>
            <a:r>
              <a:rPr lang="en-US" altLang="ja-JP" sz="2000" dirty="0"/>
              <a:t>(FQDN) </a:t>
            </a:r>
            <a:r>
              <a:rPr lang="ja-JP" altLang="en-US" sz="2000" dirty="0"/>
              <a:t>が利用可能であれば、</a:t>
            </a:r>
            <a:r>
              <a:rPr lang="en-US" altLang="ja-JP" sz="2000" dirty="0"/>
              <a:t>DNS </a:t>
            </a:r>
            <a:r>
              <a:rPr lang="ja-JP" altLang="en-US" sz="2000" dirty="0"/>
              <a:t>名を指定することも可能である。</a:t>
            </a:r>
            <a:br>
              <a:rPr lang="en-US" altLang="ja-JP" sz="2000" dirty="0"/>
            </a:br>
            <a:r>
              <a:rPr lang="ja-JP" altLang="en-US" sz="2000" dirty="0"/>
              <a:t>例</a:t>
            </a:r>
            <a:r>
              <a:rPr lang="en-US" altLang="ja-JP" sz="2000" dirty="0"/>
              <a:t>: </a:t>
            </a:r>
            <a:r>
              <a:rPr lang="en-US" altLang="ja-JP" sz="2000" b="1" dirty="0">
                <a:solidFill>
                  <a:schemeClr val="accent6">
                    <a:lumMod val="75000"/>
                  </a:schemeClr>
                </a:solidFill>
              </a:rPr>
              <a:t>https://</a:t>
            </a:r>
            <a:r>
              <a:rPr lang="en-US" altLang="ja-JP" sz="2000" b="1" dirty="0">
                <a:solidFill>
                  <a:srgbClr val="FF0000"/>
                </a:solidFill>
              </a:rPr>
              <a:t>abc.example.org</a:t>
            </a:r>
            <a:r>
              <a:rPr lang="en-US" altLang="ja-JP" sz="2000" b="1" dirty="0">
                <a:solidFill>
                  <a:schemeClr val="accent6">
                    <a:lumMod val="75000"/>
                  </a:schemeClr>
                </a:solidFill>
              </a:rPr>
              <a:t>/thingate/</a:t>
            </a:r>
          </a:p>
          <a:p>
            <a:pPr lvl="1"/>
            <a:r>
              <a:rPr lang="ja-JP" altLang="en-US" sz="1800" dirty="0"/>
              <a:t>これにより、中継ゲートウェイが可変 </a:t>
            </a:r>
            <a:r>
              <a:rPr lang="en-US" altLang="ja-JP" sz="1800" dirty="0"/>
              <a:t>IP </a:t>
            </a:r>
            <a:r>
              <a:rPr lang="ja-JP" altLang="en-US" sz="1800" dirty="0"/>
              <a:t>アドレスであっても、</a:t>
            </a:r>
            <a:r>
              <a:rPr lang="en-US" altLang="ja-JP" sz="1800" dirty="0"/>
              <a:t>Dynamic DNS </a:t>
            </a:r>
            <a:r>
              <a:rPr lang="ja-JP" altLang="en-US" sz="1800" dirty="0"/>
              <a:t>による運用が可能となる。</a:t>
            </a:r>
            <a:endParaRPr lang="en-US" altLang="ja-JP" sz="1800" dirty="0"/>
          </a:p>
          <a:p>
            <a:pPr lvl="1"/>
            <a:r>
              <a:rPr lang="ja-JP" altLang="en-US" sz="1800" dirty="0"/>
              <a:t>長期的に利用される可能性があるサービスを構築するときは、</a:t>
            </a:r>
            <a:r>
              <a:rPr lang="en-US" altLang="ja-JP" sz="1800" dirty="0"/>
              <a:t>IP </a:t>
            </a:r>
            <a:r>
              <a:rPr lang="ja-JP" altLang="en-US" sz="1800" dirty="0"/>
              <a:t>アドレス直打ちではなく、</a:t>
            </a:r>
            <a:r>
              <a:rPr lang="en-US" altLang="ja-JP" sz="1800" dirty="0"/>
              <a:t>DNS </a:t>
            </a:r>
            <a:r>
              <a:rPr lang="ja-JP" altLang="en-US" sz="1800" dirty="0"/>
              <a:t>名による運用を推奨する。</a:t>
            </a:r>
            <a:endParaRPr lang="en-US" altLang="ja-JP" sz="1800" dirty="0"/>
          </a:p>
          <a:p>
            <a:r>
              <a:rPr kumimoji="1" lang="ja-JP" altLang="en-US" sz="2000" dirty="0"/>
              <a:t>中継ゲートウェイを </a:t>
            </a:r>
            <a:r>
              <a:rPr kumimoji="1" lang="en-US" altLang="ja-JP" sz="2000" dirty="0"/>
              <a:t>443 (https) </a:t>
            </a:r>
            <a:r>
              <a:rPr kumimoji="1" lang="ja-JP" altLang="en-US" sz="2000" dirty="0"/>
              <a:t>以外のポートで動作させる設定 </a:t>
            </a:r>
            <a:r>
              <a:rPr kumimoji="1" lang="en-US" altLang="ja-JP" sz="2000" dirty="0"/>
              <a:t>(5-6)</a:t>
            </a:r>
            <a:r>
              <a:rPr kumimoji="1" lang="ja-JP" altLang="en-US" sz="2000" dirty="0"/>
              <a:t> などを行なっている場合、アプリケーション側では、以下のような </a:t>
            </a:r>
            <a:r>
              <a:rPr kumimoji="1" lang="en-US" altLang="ja-JP" sz="2000" dirty="0"/>
              <a:t>URL </a:t>
            </a:r>
            <a:r>
              <a:rPr kumimoji="1" lang="ja-JP" altLang="en-US" sz="2000" dirty="0"/>
              <a:t>でポート番号を指定することが可能である。</a:t>
            </a:r>
            <a:br>
              <a:rPr kumimoji="1" lang="en-US" altLang="ja-JP" sz="2000" dirty="0"/>
            </a:br>
            <a:r>
              <a:rPr kumimoji="1" lang="ja-JP" altLang="en-US" sz="2000" dirty="0"/>
              <a:t>例</a:t>
            </a:r>
            <a:r>
              <a:rPr kumimoji="1" lang="en-US" altLang="ja-JP" sz="2000" dirty="0"/>
              <a:t>: </a:t>
            </a:r>
            <a:r>
              <a:rPr kumimoji="1" lang="en-US" altLang="ja-JP" sz="2000" b="1" dirty="0">
                <a:solidFill>
                  <a:schemeClr val="accent6">
                    <a:lumMod val="75000"/>
                  </a:schemeClr>
                </a:solidFill>
              </a:rPr>
              <a:t>https://</a:t>
            </a:r>
            <a:r>
              <a:rPr kumimoji="1" lang="en-US" altLang="ja-JP" sz="2000" b="1" dirty="0">
                <a:solidFill>
                  <a:srgbClr val="FF0000"/>
                </a:solidFill>
              </a:rPr>
              <a:t>abc.example.org</a:t>
            </a:r>
            <a:r>
              <a:rPr kumimoji="1" lang="en-US" altLang="ja-JP" sz="2000" b="1" dirty="0">
                <a:solidFill>
                  <a:srgbClr val="0000FF"/>
                </a:solidFill>
              </a:rPr>
              <a:t>:1234</a:t>
            </a:r>
            <a:r>
              <a:rPr kumimoji="1" lang="en-US" altLang="ja-JP" sz="2000" b="1" dirty="0">
                <a:solidFill>
                  <a:schemeClr val="accent6">
                    <a:lumMod val="75000"/>
                  </a:schemeClr>
                </a:solidFill>
              </a:rPr>
              <a:t>/thingate/</a:t>
            </a:r>
            <a:br>
              <a:rPr kumimoji="1" lang="en-US" altLang="ja-JP" sz="2000" dirty="0"/>
            </a:br>
            <a:r>
              <a:rPr kumimoji="1" lang="ja-JP" altLang="en-US" sz="2000" dirty="0"/>
              <a:t>ただし、サーバーまたはクライアントの利用環境で </a:t>
            </a:r>
            <a:r>
              <a:rPr kumimoji="1" lang="en-US" altLang="ja-JP" sz="2000" dirty="0"/>
              <a:t>HTTP, HTTPS </a:t>
            </a:r>
            <a:r>
              <a:rPr kumimoji="1" lang="ja-JP" altLang="en-US" sz="2000" dirty="0"/>
              <a:t>しか疎通しないようなファイアウォールやプロキシサーバーが想定されるので、中継ゲートウェイは、できる限り </a:t>
            </a:r>
            <a:r>
              <a:rPr kumimoji="1" lang="en-US" altLang="ja-JP" sz="2000" dirty="0"/>
              <a:t>HTTPS (443) </a:t>
            </a:r>
            <a:r>
              <a:rPr kumimoji="1" lang="ja-JP" altLang="en-US" sz="2000" dirty="0"/>
              <a:t>ポートで運用することを推奨する。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5-8. </a:t>
            </a:r>
            <a:r>
              <a:rPr lang="en-US" altLang="ja-JP" sz="3200" dirty="0"/>
              <a:t>EntryPoint.dat </a:t>
            </a:r>
            <a:r>
              <a:rPr lang="ja-JP" altLang="en-US" sz="3200" dirty="0"/>
              <a:t>ファイルにおいて </a:t>
            </a:r>
            <a:r>
              <a:rPr kumimoji="1" lang="en-US" altLang="ja-JP" sz="3200" dirty="0"/>
              <a:t>IP </a:t>
            </a:r>
            <a:r>
              <a:rPr kumimoji="1" lang="ja-JP" altLang="en-US" sz="3200" dirty="0"/>
              <a:t>アドレスの代わりに </a:t>
            </a:r>
            <a:r>
              <a:rPr lang="en-US" altLang="ja-JP" sz="3200" dirty="0"/>
              <a:t>DNS FQDN </a:t>
            </a:r>
            <a:r>
              <a:rPr lang="ja-JP" altLang="en-US" sz="3200" dirty="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a:t>注意事項 </a:t>
            </a:r>
            <a:r>
              <a:rPr kumimoji="1" lang="en-US" altLang="ja-JP" sz="1200" b="1" dirty="0"/>
              <a:t>- EntryPoint.dat </a:t>
            </a:r>
            <a:r>
              <a:rPr kumimoji="1" lang="ja-JP" altLang="en-US" sz="1200" b="1" dirty="0"/>
              <a:t>に記載する </a:t>
            </a:r>
            <a:r>
              <a:rPr kumimoji="1" lang="en-US" altLang="ja-JP" sz="1200" b="1" dirty="0"/>
              <a:t>URL </a:t>
            </a:r>
            <a:r>
              <a:rPr kumimoji="1" lang="ja-JP" altLang="en-US" sz="1200" b="1" dirty="0"/>
              <a:t>に含まれる </a:t>
            </a:r>
            <a:r>
              <a:rPr kumimoji="1" lang="en-US" altLang="ja-JP" sz="1200" b="1" dirty="0"/>
              <a:t>DNS FQDN </a:t>
            </a:r>
            <a:r>
              <a:rPr kumimoji="1" lang="ja-JP" altLang="en-US" sz="1200" b="1" dirty="0"/>
              <a:t>名では、一部、使用できない文字列がある。</a:t>
            </a:r>
            <a:endParaRPr kumimoji="1" lang="en-US" altLang="ja-JP" sz="1200" b="1" dirty="0"/>
          </a:p>
          <a:p>
            <a:r>
              <a:rPr lang="ja-JP" altLang="en-US" sz="1200" dirty="0"/>
              <a:t>上記の </a:t>
            </a:r>
            <a:r>
              <a:rPr lang="en-US" altLang="ja-JP" sz="1200" b="1" dirty="0">
                <a:solidFill>
                  <a:srgbClr val="FF0000"/>
                </a:solidFill>
              </a:rPr>
              <a:t>abc.example.org</a:t>
            </a:r>
            <a:r>
              <a:rPr lang="en-US" altLang="ja-JP" sz="1200" dirty="0"/>
              <a:t> </a:t>
            </a:r>
            <a:r>
              <a:rPr lang="ja-JP" altLang="en-US" sz="1200" dirty="0"/>
              <a:t>に相当するホスト名 </a:t>
            </a:r>
            <a:r>
              <a:rPr lang="en-US" altLang="ja-JP" sz="1200" dirty="0"/>
              <a:t>(DNS FQDN) </a:t>
            </a:r>
            <a:r>
              <a:rPr lang="ja-JP" altLang="en-US" sz="1200" dirty="0"/>
              <a:t>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a:t>
            </a:r>
            <a:r>
              <a:rPr lang="en-US" altLang="ja-JP" sz="1200" dirty="0"/>
              <a:t>EntryPoint.dat </a:t>
            </a:r>
            <a:r>
              <a:rPr lang="ja-JP" altLang="en-US" sz="1200" dirty="0"/>
              <a:t>において指定する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名は使用することができない。具体的には、ドット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名は使用することができない。</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webapp-neko</a:t>
            </a:r>
            <a:r>
              <a:rPr kumimoji="1" lang="en-US" altLang="ja-JP" sz="1200" dirty="0"/>
              <a:t>.example.org/ </a:t>
            </a:r>
            <a:r>
              <a:rPr kumimoji="1" lang="ja-JP" altLang="en-US" sz="1200" dirty="0"/>
              <a:t>は、第一ラベルが </a:t>
            </a:r>
            <a:r>
              <a:rPr kumimoji="1" lang="en-US" altLang="ja-JP" sz="1200" dirty="0"/>
              <a:t>"</a:t>
            </a:r>
            <a:r>
              <a:rPr kumimoji="1" lang="en-US" altLang="ja-JP" sz="1200" dirty="0" err="1"/>
              <a:t>webapp</a:t>
            </a:r>
            <a:r>
              <a:rPr kumimoji="1" lang="en-US" altLang="ja-JP" sz="1200" dirty="0"/>
              <a:t>-"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サーバーに対するアクセスであると認識されてしまい、使用できない。</a:t>
            </a:r>
            <a:r>
              <a:rPr lang="en-US" altLang="ja-JP" sz="1200" dirty="0"/>
              <a:t>)</a:t>
            </a:r>
          </a:p>
          <a:p>
            <a:r>
              <a:rPr kumimoji="1" lang="ja-JP" altLang="en-US" sz="1200" dirty="0"/>
              <a:t>したがって、</a:t>
            </a:r>
            <a:r>
              <a:rPr lang="en-US" altLang="ja-JP" sz="1200" dirty="0"/>
              <a:t> EntryPoint.dat </a:t>
            </a:r>
            <a:r>
              <a:rPr lang="ja-JP" altLang="en-US" sz="1200" dirty="0"/>
              <a:t>において指定する </a:t>
            </a:r>
            <a:r>
              <a:rPr lang="en-US" altLang="ja-JP" sz="1200" dirty="0"/>
              <a:t>URL </a:t>
            </a:r>
            <a:r>
              <a:rPr lang="ja-JP" altLang="en-US" sz="1200" dirty="0"/>
              <a:t>における </a:t>
            </a:r>
            <a:r>
              <a:rPr lang="en-US" altLang="ja-JP" sz="1200" dirty="0"/>
              <a:t>DNS FQDN </a:t>
            </a:r>
            <a:r>
              <a:rPr lang="ja-JP" altLang="en-US" sz="1200" dirty="0"/>
              <a:t>名としては、上記条件に一致しないものを使用すること。</a:t>
            </a:r>
            <a:br>
              <a:rPr lang="ja-JP" altLang="en-US" sz="1200" dirty="0"/>
            </a:br>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https://github.com/IPA-CyberLab/IPA-DN-ThinLib/blob/9d80e005808164f63d07b2d0642d13546ac7a3eb/src/Cedar/WtGate.c#L3199 </a:t>
            </a:r>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https://github.com/IPA-CyberLab/IPA-DN-ThinLib/blob/9d80e005808164f63d07b2d0642d13546ac7a3eb/src/Cedar/Wide.h#L99</a:t>
            </a:r>
          </a:p>
        </p:txBody>
      </p:sp>
    </p:spTree>
    <p:extLst>
      <p:ext uri="{BB962C8B-B14F-4D97-AF65-F5344CB8AC3E}">
        <p14:creationId xmlns:p14="http://schemas.microsoft.com/office/powerpoint/2010/main" val="80617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a:t>
            </a:r>
            <a:r>
              <a:rPr lang="en-US" altLang="ja-JP" sz="1600" dirty="0"/>
              <a:t>3-4. </a:t>
            </a:r>
            <a:r>
              <a:rPr lang="ja-JP" altLang="en-US" sz="1600" dirty="0"/>
              <a:t>中継ゲートウェイプログラムの起動と終了」で説明した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chkconfig</a:t>
            </a:r>
            <a:r>
              <a:rPr kumimoji="1" lang="en-US" altLang="ja-JP" sz="1200" dirty="0"/>
              <a:t> </a:t>
            </a:r>
            <a:r>
              <a:rPr kumimoji="1" lang="ja-JP" altLang="en-US" sz="1200" dirty="0"/>
              <a:t>デーモン名 </a:t>
            </a:r>
            <a:r>
              <a:rPr kumimoji="1" lang="en-US" altLang="ja-JP" sz="1200" dirty="0"/>
              <a:t>start</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5-9.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a:t>
            </a:r>
            <a:r>
              <a:rPr kumimoji="1" lang="en-US" altLang="ja-JP" dirty="0"/>
              <a: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374871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通常版 </a:t>
            </a:r>
            <a:r>
              <a:rPr kumimoji="1" lang="en-US" altLang="ja-JP" sz="3200" b="1" dirty="0"/>
              <a:t>(2020.4 </a:t>
            </a:r>
            <a:r>
              <a:rPr kumimoji="1" lang="ja-JP" altLang="en-US" sz="3200" b="1" dirty="0"/>
              <a:t>～</a:t>
            </a:r>
            <a:r>
              <a:rPr kumimoji="1" lang="en-US" altLang="ja-JP" sz="3200" b="1" dirty="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a:t>第 </a:t>
            </a:r>
            <a:r>
              <a:rPr kumimoji="1" lang="en-US" altLang="ja-JP" sz="2400" dirty="0"/>
              <a:t>4 </a:t>
            </a:r>
            <a:r>
              <a:rPr kumimoji="1" lang="ja-JP" altLang="en-US" sz="2400" dirty="0"/>
              <a:t>章では、単純にソースコードをビルドしたが、せっかくインストールした </a:t>
            </a:r>
            <a:r>
              <a:rPr kumimoji="1" lang="en-US" altLang="ja-JP" sz="2400" dirty="0"/>
              <a:t>Visual Studio 2022 </a:t>
            </a:r>
            <a:r>
              <a:rPr kumimoji="1" lang="ja-JP" altLang="en-US" sz="2400" dirty="0"/>
              <a:t>を用いると、ソースコードを快適に表示して読解・分析することができる。「</a:t>
            </a:r>
            <a:r>
              <a:rPr lang="en-US" altLang="ja-JP" sz="2400" dirty="0" err="1"/>
              <a:t>src</a:t>
            </a:r>
            <a:r>
              <a:rPr lang="en-US" altLang="ja-JP" sz="2400" dirty="0"/>
              <a:t>\IPA-DNP-ThinApps-Private.sln</a:t>
            </a:r>
            <a:r>
              <a:rPr lang="ja-JP" altLang="en-US" sz="2400" dirty="0"/>
              <a:t>」ファイルをダブルクリックして起動するとよい。</a:t>
            </a:r>
            <a:endParaRPr lang="en-US" altLang="ja-JP" sz="2400" dirty="0"/>
          </a:p>
          <a:p>
            <a:r>
              <a:rPr kumimoji="1" lang="ja-JP" altLang="en-US" sz="2400" dirty="0"/>
              <a:t>ある処理がどのように実装されているのか知りたい場合は、ソースコードを検索するとよい。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5-10. </a:t>
            </a:r>
            <a:r>
              <a:rPr kumimoji="1" lang="ja-JP" altLang="en-US" sz="3600" dirty="0"/>
              <a:t>シン・テレワークシステムのソースコードを分析する</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a:t>第 </a:t>
            </a:r>
            <a:r>
              <a:rPr kumimoji="1" lang="en-US" altLang="ja-JP" sz="2000" dirty="0"/>
              <a:t>3 </a:t>
            </a:r>
            <a:r>
              <a:rPr kumimoji="1" lang="ja-JP" altLang="en-US" sz="2000" dirty="0"/>
              <a:t>章では、</a:t>
            </a:r>
            <a:r>
              <a:rPr kumimoji="1" lang="en-US" altLang="ja-JP" sz="2000" dirty="0"/>
              <a:t>Linux</a:t>
            </a:r>
            <a:r>
              <a:rPr kumimoji="1" lang="ja-JP" altLang="en-US" sz="2000" dirty="0"/>
              <a:t> 版中継ゲートウェイの構築方法を述べた。</a:t>
            </a:r>
          </a:p>
          <a:p>
            <a:r>
              <a:rPr kumimoji="1" lang="ja-JP" altLang="en-US" sz="2000" dirty="0"/>
              <a:t>本節では、</a:t>
            </a:r>
            <a:r>
              <a:rPr kumimoji="1" lang="en-US" altLang="ja-JP" sz="2000" dirty="0"/>
              <a:t>Windows </a:t>
            </a:r>
            <a:r>
              <a:rPr kumimoji="1" lang="ja-JP" altLang="en-US" sz="2000" dirty="0"/>
              <a:t>版中継ゲートウェイの構築方法を述べる。</a:t>
            </a:r>
            <a:endParaRPr kumimoji="1" lang="en-US" altLang="ja-JP" sz="2000" dirty="0"/>
          </a:p>
          <a:p>
            <a:pPr lvl="1"/>
            <a:r>
              <a:rPr lang="ja-JP" altLang="en-US" sz="1800" dirty="0"/>
              <a:t>なお、</a:t>
            </a:r>
            <a:r>
              <a:rPr lang="en-US" altLang="ja-JP" sz="1800" dirty="0"/>
              <a:t>Windows </a:t>
            </a:r>
            <a:r>
              <a:rPr lang="ja-JP" altLang="en-US" sz="1800" dirty="0"/>
              <a:t>版中継ゲートウェイは、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br>
              <a:rPr lang="ja-JP" altLang="en-US" sz="1800" dirty="0"/>
            </a:br>
            <a:r>
              <a:rPr lang="ja-JP" altLang="en-US" sz="1800" dirty="0"/>
              <a:t>シン・テレワークシステム パブリック版でも利用していない。</a:t>
            </a:r>
            <a:endParaRPr lang="en-US" altLang="ja-JP" sz="1800" dirty="0"/>
          </a:p>
          <a:p>
            <a:pPr lvl="1"/>
            <a:r>
              <a:rPr kumimoji="1" lang="ja-JP" altLang="en-US" sz="1800" dirty="0"/>
              <a:t>安定して動作する可能性が高いものの、</a:t>
            </a:r>
            <a:r>
              <a:rPr lang="en-US" altLang="ja-JP" sz="1800" dirty="0"/>
              <a:t>Linux </a:t>
            </a:r>
            <a:r>
              <a:rPr lang="ja-JP" altLang="en-US" sz="1800" dirty="0"/>
              <a:t>版と比較して枯れていないシステムである</a:t>
            </a:r>
            <a:r>
              <a:rPr kumimoji="1" lang="ja-JP" altLang="en-US" sz="1800" dirty="0"/>
              <a:t>。</a:t>
            </a:r>
            <a:br>
              <a:rPr kumimoji="1" lang="en-US" altLang="ja-JP" sz="1800" dirty="0"/>
            </a:br>
            <a:r>
              <a:rPr kumimoji="1" lang="en-US" altLang="ja-JP" sz="1800" dirty="0"/>
              <a:t>(</a:t>
            </a:r>
            <a:r>
              <a:rPr kumimoji="1" lang="ja-JP" altLang="en-US" sz="1800" dirty="0"/>
              <a:t>不具合があった場合は、是非報告をお願いいたします。原因を究明して対応したいと思います。</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5-11. Windows </a:t>
            </a:r>
            <a:r>
              <a:rPr kumimoji="1" lang="ja-JP" altLang="en-US" sz="3200" dirty="0"/>
              <a:t>版中継ゲートウェイの構築方法について</a:t>
            </a:r>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構築方法</a:t>
            </a: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a:t>手元にある適当な開発用 </a:t>
            </a:r>
            <a:r>
              <a:rPr lang="en-US" altLang="ja-JP" sz="1800" dirty="0"/>
              <a:t>Windows PC </a:t>
            </a:r>
            <a:r>
              <a:rPr lang="ja-JP" altLang="en-US" sz="1800" dirty="0"/>
              <a:t>で、「</a:t>
            </a:r>
            <a:r>
              <a:rPr lang="en-US" altLang="ja-JP" sz="1800" dirty="0"/>
              <a:t>4. </a:t>
            </a:r>
            <a:r>
              <a:rPr lang="ja-JP" altLang="en-US" sz="1800" dirty="0"/>
              <a:t>アプリケーションをビルドしよう」に基づき、アプリケーション一式をビルドします。</a:t>
            </a:r>
            <a:endParaRPr lang="en-US" altLang="ja-JP" sz="1800" dirty="0"/>
          </a:p>
          <a:p>
            <a:pPr marL="514350" indent="-514350">
              <a:buFont typeface="+mj-lt"/>
              <a:buAutoNum type="arabicPeriod"/>
            </a:pPr>
            <a:r>
              <a:rPr lang="en-US" altLang="ja-JP" sz="1800" dirty="0"/>
              <a:t>“IPA-DN-</a:t>
            </a:r>
            <a:r>
              <a:rPr lang="en-US" altLang="ja-JP" sz="1800" dirty="0" err="1"/>
              <a:t>ThinApps</a:t>
            </a:r>
            <a:r>
              <a:rPr lang="en-US" altLang="ja-JP" sz="1800" dirty="0"/>
              <a:t>-Private\</a:t>
            </a:r>
            <a:r>
              <a:rPr lang="en-US" altLang="ja-JP" sz="1800" dirty="0" err="1"/>
              <a:t>src</a:t>
            </a:r>
            <a:r>
              <a:rPr lang="en-US" altLang="ja-JP" sz="1800" dirty="0"/>
              <a:t>\bin” </a:t>
            </a:r>
            <a:r>
              <a:rPr lang="ja-JP" altLang="en-US" sz="1800" dirty="0"/>
              <a:t>ディレクトリ内に生成された以下の </a:t>
            </a:r>
            <a:r>
              <a:rPr lang="en-US" altLang="ja-JP" sz="1800" dirty="0"/>
              <a:t>7 </a:t>
            </a:r>
            <a:r>
              <a:rPr lang="ja-JP" altLang="en-US" sz="1800" dirty="0"/>
              <a:t>個のファイルを、任意の方法で抽出 </a:t>
            </a:r>
            <a:r>
              <a:rPr lang="en-US" altLang="ja-JP" sz="1800" dirty="0"/>
              <a:t>(</a:t>
            </a:r>
            <a:r>
              <a:rPr lang="ja-JP" altLang="en-US" sz="1800" dirty="0"/>
              <a:t>コピー</a:t>
            </a:r>
            <a:r>
              <a:rPr lang="en-US" altLang="ja-JP" sz="1800" dirty="0"/>
              <a:t>) </a:t>
            </a:r>
            <a:r>
              <a:rPr lang="ja-JP" altLang="en-US" sz="1800" dirty="0"/>
              <a:t>します。</a:t>
            </a:r>
            <a:endParaRPr lang="en-US" altLang="ja-JP" sz="1800" dirty="0"/>
          </a:p>
          <a:p>
            <a:pPr lvl="1"/>
            <a:r>
              <a:rPr lang="en-US" altLang="ja-JP" sz="1400" dirty="0"/>
              <a:t>EntryPoint.dat, hamcore.se2, ThinGate.cer</a:t>
            </a:r>
          </a:p>
          <a:p>
            <a:pPr lvl="1"/>
            <a:r>
              <a:rPr lang="en-US" altLang="ja-JP" sz="1400" dirty="0"/>
              <a:t>ThinGate.exe, ThinGate.ini, </a:t>
            </a:r>
            <a:r>
              <a:rPr lang="en-US" altLang="ja-JP" sz="1400" dirty="0" err="1"/>
              <a:t>ThinGate.key</a:t>
            </a:r>
            <a:r>
              <a:rPr lang="en-US" altLang="ja-JP" sz="1400" dirty="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a:t>次ページに続く</a:t>
            </a:r>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a:solidFill>
                  <a:schemeClr val="accent5">
                    <a:lumMod val="75000"/>
                  </a:schemeClr>
                </a:solidFill>
              </a:rPr>
              <a:t>Windows </a:t>
            </a:r>
            <a:r>
              <a:rPr kumimoji="1" lang="ja-JP" altLang="en-US" sz="1000" b="1" dirty="0">
                <a:solidFill>
                  <a:schemeClr val="accent5">
                    <a:lumMod val="75000"/>
                  </a:schemeClr>
                </a:solidFill>
              </a:rPr>
              <a:t>クライアント版でも、シン・テレワークシステム 中継ゲートウェイの動作は可能である。</a:t>
            </a:r>
            <a:endParaRPr kumimoji="1" lang="en-US" altLang="ja-JP" sz="1000" b="1" dirty="0">
              <a:solidFill>
                <a:schemeClr val="accent5">
                  <a:lumMod val="75000"/>
                </a:schemeClr>
              </a:solidFill>
            </a:endParaRPr>
          </a:p>
          <a:p>
            <a:pPr marL="171450" indent="-171450">
              <a:buFont typeface="Arial" panose="020B0604020202020204" pitchFamily="34" charset="0"/>
              <a:buChar char="•"/>
            </a:pPr>
            <a:r>
              <a:rPr kumimoji="1" lang="en-US" altLang="ja-JP" sz="1000" dirty="0"/>
              <a:t>Windows Server </a:t>
            </a:r>
            <a:r>
              <a:rPr kumimoji="1" lang="ja-JP" altLang="en-US" sz="1000" dirty="0" err="1"/>
              <a:t>でなく</a:t>
            </a:r>
            <a:r>
              <a:rPr kumimoji="1" lang="ja-JP" altLang="en-US" sz="1000" dirty="0"/>
              <a:t>とも、</a:t>
            </a:r>
            <a:r>
              <a:rPr kumimoji="1" lang="en-US" altLang="ja-JP" sz="1000" dirty="0"/>
              <a:t>Windows </a:t>
            </a:r>
            <a:r>
              <a:rPr kumimoji="1" lang="ja-JP" altLang="en-US" sz="1000" dirty="0"/>
              <a:t>のクライアント版 </a:t>
            </a:r>
            <a:r>
              <a:rPr kumimoji="1" lang="en-US" altLang="ja-JP" sz="1000" dirty="0"/>
              <a:t>(Windows 10</a:t>
            </a:r>
            <a:r>
              <a:rPr kumimoji="1" lang="ja-JP" altLang="en-US" sz="1000" dirty="0"/>
              <a:t> 等</a:t>
            </a:r>
            <a:r>
              <a:rPr kumimoji="1" lang="en-US" altLang="ja-JP" sz="1000" dirty="0"/>
              <a:t>) </a:t>
            </a:r>
            <a:r>
              <a:rPr lang="ja-JP" altLang="en-US" sz="1000" dirty="0"/>
              <a:t>でも、中継ゲートウェイを</a:t>
            </a:r>
            <a:r>
              <a:rPr kumimoji="1" lang="ja-JP" altLang="en-US" sz="1000" dirty="0"/>
              <a:t>動作させることは技術的に可能である。しかしながら、</a:t>
            </a:r>
            <a:r>
              <a:rPr kumimoji="1" lang="en-US" altLang="ja-JP" sz="1000" dirty="0"/>
              <a:t>Windows </a:t>
            </a:r>
            <a:r>
              <a:rPr kumimoji="1" lang="ja-JP" altLang="en-US" sz="1000" dirty="0"/>
              <a:t>のクライアント版について、ユーザー </a:t>
            </a:r>
            <a:r>
              <a:rPr kumimoji="1" lang="en-US" altLang="ja-JP" sz="1000" dirty="0"/>
              <a:t>(</a:t>
            </a:r>
            <a:r>
              <a:rPr kumimoji="1" lang="ja-JP" altLang="en-US" sz="1000" dirty="0"/>
              <a:t>読者</a:t>
            </a:r>
            <a:r>
              <a:rPr kumimoji="1" lang="en-US" altLang="ja-JP" sz="1000" dirty="0"/>
              <a:t>) </a:t>
            </a:r>
            <a:r>
              <a:rPr kumimoji="1" lang="ja-JP" altLang="en-US" sz="1000" dirty="0"/>
              <a:t>と </a:t>
            </a:r>
            <a:r>
              <a:rPr kumimoji="1" lang="en-US" altLang="ja-JP" sz="1000" dirty="0"/>
              <a:t>Microsoft </a:t>
            </a:r>
            <a:r>
              <a:rPr kumimoji="1" lang="ja-JP" altLang="en-US" sz="1000" dirty="0"/>
              <a:t>社との間の契約・売買条件 </a:t>
            </a:r>
            <a:r>
              <a:rPr kumimoji="1" lang="en-US" altLang="ja-JP" sz="1000" dirty="0"/>
              <a:t>(</a:t>
            </a:r>
            <a:r>
              <a:rPr kumimoji="1" lang="ja-JP" altLang="en-US" sz="1000" dirty="0"/>
              <a:t>二者間の合意内容</a:t>
            </a:r>
            <a:r>
              <a:rPr kumimoji="1" lang="en-US" altLang="ja-JP" sz="1000" dirty="0"/>
              <a:t>) </a:t>
            </a:r>
            <a:r>
              <a:rPr kumimoji="1" lang="ja-JP" altLang="en-US" sz="1000" dirty="0"/>
              <a:t>によっては、クライアント </a:t>
            </a:r>
            <a:r>
              <a:rPr kumimoji="1" lang="en-US" altLang="ja-JP" sz="1000" dirty="0"/>
              <a:t>Windows </a:t>
            </a:r>
            <a:r>
              <a:rPr kumimoji="1" lang="ja-JP" altLang="en-US" sz="1000" dirty="0"/>
              <a:t>をサーバーとして使用する際に何らかの制約を設けることに、ユーザー </a:t>
            </a:r>
            <a:r>
              <a:rPr lang="en-US" altLang="ja-JP" sz="1000" dirty="0"/>
              <a:t>(</a:t>
            </a:r>
            <a:r>
              <a:rPr lang="ja-JP" altLang="en-US" sz="1000" dirty="0"/>
              <a:t>読者</a:t>
            </a:r>
            <a:r>
              <a:rPr lang="en-US" altLang="ja-JP" sz="1000" dirty="0"/>
              <a:t>) </a:t>
            </a:r>
            <a:r>
              <a:rPr kumimoji="1" lang="ja-JP" altLang="en-US" sz="1000" dirty="0"/>
              <a:t>はすでに合意している可能性がある。このことについては、</a:t>
            </a:r>
            <a:r>
              <a:rPr lang="ja-JP" altLang="en-US" sz="1000" dirty="0"/>
              <a:t>二者間の</a:t>
            </a:r>
            <a:r>
              <a:rPr kumimoji="1" lang="ja-JP" altLang="en-US" sz="1000" dirty="0"/>
              <a:t>合意内容の書類 </a:t>
            </a:r>
            <a:r>
              <a:rPr kumimoji="1" lang="en-US" altLang="ja-JP" sz="1000" dirty="0"/>
              <a:t>(EULA </a:t>
            </a:r>
            <a:r>
              <a:rPr kumimoji="1" lang="ja-JP" altLang="en-US" sz="1000" dirty="0"/>
              <a:t>等</a:t>
            </a:r>
            <a:r>
              <a:rPr kumimoji="1" lang="en-US" altLang="ja-JP" sz="1000" dirty="0"/>
              <a:t>) </a:t>
            </a:r>
            <a:r>
              <a:rPr kumimoji="1" lang="ja-JP" altLang="en-US" sz="1000" dirty="0"/>
              <a:t>を確認することで、有益な情報が得られる場合がある。</a:t>
            </a:r>
            <a:endParaRPr lang="en-US" altLang="ja-JP" sz="1000" dirty="0"/>
          </a:p>
          <a:p>
            <a:pPr marL="171450" indent="-171450">
              <a:buFont typeface="Arial" panose="020B0604020202020204" pitchFamily="34" charset="0"/>
              <a:buChar char="•"/>
            </a:pPr>
            <a:r>
              <a:rPr kumimoji="1" lang="en-US" altLang="ja-JP" sz="1000" dirty="0"/>
              <a:t>Windows Server </a:t>
            </a:r>
            <a:r>
              <a:rPr kumimoji="1" lang="ja-JP" altLang="en-US" sz="1000" dirty="0"/>
              <a:t>は </a:t>
            </a:r>
            <a:r>
              <a:rPr kumimoji="1" lang="en-US" altLang="ja-JP" sz="1000" dirty="0"/>
              <a:t>Administrator </a:t>
            </a:r>
            <a:r>
              <a:rPr kumimoji="1" lang="ja-JP" altLang="en-US" sz="1000" dirty="0"/>
              <a:t>ユーザーは自動的に特権昇格しているが、</a:t>
            </a:r>
            <a:r>
              <a:rPr kumimoji="1" lang="en-US" altLang="ja-JP" sz="1000" dirty="0"/>
              <a:t>Windows </a:t>
            </a:r>
            <a:r>
              <a:rPr kumimoji="1" lang="ja-JP" altLang="en-US" sz="1000" dirty="0"/>
              <a:t>クライアントではコマンドプロンプトでの操作時に </a:t>
            </a:r>
            <a:r>
              <a:rPr kumimoji="1" lang="en-US" altLang="ja-JP" sz="1000" dirty="0"/>
              <a:t>UAC </a:t>
            </a:r>
            <a:r>
              <a:rPr kumimoji="1" lang="ja-JP" altLang="en-US" sz="10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2534973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a:t>3B </a:t>
            </a:r>
            <a:r>
              <a:rPr lang="ja-JP" altLang="en-US" sz="2000" dirty="0"/>
              <a:t>章では、</a:t>
            </a:r>
            <a:r>
              <a:rPr lang="en-US" altLang="ja-JP" sz="2000" dirty="0"/>
              <a:t>Linux</a:t>
            </a:r>
            <a:r>
              <a:rPr lang="ja-JP" altLang="en-US" sz="2000" dirty="0"/>
              <a:t> 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サーバーの構築方法を述べた。</a:t>
            </a:r>
          </a:p>
          <a:p>
            <a:r>
              <a:rPr lang="ja-JP" altLang="en-US" sz="2000" dirty="0"/>
              <a:t>本節では、</a:t>
            </a:r>
            <a:r>
              <a:rPr lang="en-US" altLang="ja-JP" sz="2000" dirty="0"/>
              <a:t>Windows </a:t>
            </a:r>
            <a:r>
              <a:rPr lang="ja-JP" altLang="en-US" sz="2000" dirty="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サーバーの構築方法を述べる。</a:t>
            </a:r>
            <a:endParaRPr lang="en-US" altLang="ja-JP" sz="2000" dirty="0"/>
          </a:p>
          <a:p>
            <a:pPr lvl="1"/>
            <a:r>
              <a:rPr lang="ja-JP" altLang="en-US" sz="1800" dirty="0"/>
              <a:t>なお、</a:t>
            </a:r>
            <a:r>
              <a:rPr lang="en-US" altLang="ja-JP" sz="1800" dirty="0"/>
              <a:t>Windows </a:t>
            </a:r>
            <a:r>
              <a:rPr lang="ja-JP" altLang="en-US" sz="1800" dirty="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版と同等の安定性の検証を行なっていない。シン・テレワークシステム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a:t>5-12. Windows </a:t>
            </a:r>
            <a:r>
              <a:rPr kumimoji="1" lang="ja-JP" altLang="en-US" sz="3200" dirty="0"/>
              <a:t>版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サーバーの構築方法について</a:t>
            </a:r>
          </a:p>
        </p:txBody>
      </p:sp>
    </p:spTree>
    <p:extLst>
      <p:ext uri="{BB962C8B-B14F-4D97-AF65-F5344CB8AC3E}">
        <p14:creationId xmlns:p14="http://schemas.microsoft.com/office/powerpoint/2010/main" val="2353304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a:t>中継ゲートウェイにしたい </a:t>
            </a:r>
            <a:r>
              <a:rPr lang="en-US" altLang="ja-JP" sz="2000" dirty="0"/>
              <a:t>Windows </a:t>
            </a:r>
            <a:r>
              <a:rPr lang="ja-JP" altLang="en-US" sz="2000" dirty="0"/>
              <a:t>マシンで、</a:t>
            </a:r>
            <a:r>
              <a:rPr lang="en-US" altLang="ja-JP" sz="2000" dirty="0"/>
              <a:t>2. </a:t>
            </a:r>
            <a:r>
              <a:rPr lang="ja-JP" altLang="en-US" sz="2000" dirty="0"/>
              <a:t>で取り出した </a:t>
            </a:r>
            <a:r>
              <a:rPr lang="en-US" altLang="ja-JP" sz="2000" dirty="0"/>
              <a:t>7 </a:t>
            </a:r>
            <a:r>
              <a:rPr lang="ja-JP" altLang="en-US" sz="2000" dirty="0"/>
              <a:t>個のファイルを、適当なディレクトリ </a:t>
            </a:r>
            <a:r>
              <a:rPr lang="en-US" altLang="ja-JP" sz="2000" dirty="0"/>
              <a:t>(</a:t>
            </a:r>
            <a:r>
              <a:rPr lang="ja-JP" altLang="en-US" sz="2000" dirty="0"/>
              <a:t>例</a:t>
            </a:r>
            <a:r>
              <a:rPr lang="en-US" altLang="ja-JP" sz="2000" dirty="0"/>
              <a:t>: C:\thin_gate\ </a:t>
            </a:r>
            <a:r>
              <a:rPr lang="ja-JP" altLang="en-US" sz="2000" dirty="0"/>
              <a:t>等</a:t>
            </a:r>
            <a:r>
              <a:rPr lang="en-US" altLang="ja-JP" sz="2000" dirty="0"/>
              <a:t>) </a:t>
            </a:r>
            <a:r>
              <a:rPr lang="ja-JP" altLang="en-US" sz="2000" dirty="0" err="1"/>
              <a:t>に置</a:t>
            </a:r>
            <a:r>
              <a:rPr lang="ja-JP" altLang="en-US" sz="2000" dirty="0"/>
              <a:t>きます。</a:t>
            </a:r>
            <a:endParaRPr lang="en-US" altLang="ja-JP" sz="2000" dirty="0"/>
          </a:p>
          <a:p>
            <a:pPr marL="514350" indent="-514350">
              <a:buFont typeface="+mj-lt"/>
              <a:buAutoNum type="arabicPeriod" startAt="3"/>
            </a:pPr>
            <a:r>
              <a:rPr kumimoji="1" lang="en-US" altLang="ja-JP" sz="2000" dirty="0"/>
              <a:t>ThinGate.exe (</a:t>
            </a:r>
            <a:r>
              <a:rPr kumimoji="1" lang="ja-JP" altLang="en-US" sz="2000" dirty="0"/>
              <a:t>または </a:t>
            </a:r>
            <a:r>
              <a:rPr kumimoji="1" lang="en-US" altLang="ja-JP" sz="2000" dirty="0"/>
              <a:t>ThinGate_x64.exe) ※ </a:t>
            </a:r>
            <a:r>
              <a:rPr kumimoji="1" lang="ja-JP" altLang="en-US" sz="2000" dirty="0"/>
              <a:t>をダブルクリックすると、インストール方法等のメッセージが出ます。</a:t>
            </a:r>
            <a:endParaRPr kumimoji="1" lang="en-US" altLang="ja-JP" sz="2000" dirty="0"/>
          </a:p>
          <a:p>
            <a:pPr marL="514350" indent="-514350">
              <a:buFont typeface="+mj-lt"/>
              <a:buAutoNum type="arabicPeriod" startAt="3"/>
            </a:pPr>
            <a:r>
              <a:rPr kumimoji="1" lang="ja-JP" altLang="en-US" sz="2000" dirty="0"/>
              <a:t>コマンドプロンプト </a:t>
            </a:r>
            <a:r>
              <a:rPr kumimoji="1" lang="en-US" altLang="ja-JP" sz="2000" dirty="0"/>
              <a:t>(</a:t>
            </a:r>
            <a:r>
              <a:rPr kumimoji="1" lang="en-US" altLang="ja-JP" sz="2000" dirty="0" err="1"/>
              <a:t>cmd</a:t>
            </a:r>
            <a:r>
              <a:rPr kumimoji="1" lang="en-US" altLang="ja-JP" sz="2000" dirty="0"/>
              <a:t>) </a:t>
            </a:r>
            <a:r>
              <a:rPr kumimoji="1" lang="ja-JP" altLang="en-US" sz="2000" dirty="0"/>
              <a:t>を管理者権限で起動し、</a:t>
            </a:r>
            <a:r>
              <a:rPr kumimoji="1" lang="en-US" altLang="ja-JP" sz="2000" dirty="0"/>
              <a:t>ThinGate.exe (</a:t>
            </a:r>
            <a:r>
              <a:rPr kumimoji="1" lang="ja-JP" altLang="en-US" sz="2000" dirty="0"/>
              <a:t>または </a:t>
            </a:r>
            <a:r>
              <a:rPr kumimoji="1" lang="en-US" altLang="ja-JP" sz="2000" dirty="0"/>
              <a:t>ThinGate_x64.exe) </a:t>
            </a:r>
            <a:r>
              <a:rPr kumimoji="1" lang="ja-JP" altLang="en-US" sz="2000" dirty="0"/>
              <a:t>に </a:t>
            </a:r>
            <a:r>
              <a:rPr kumimoji="1" lang="en-US" altLang="ja-JP" sz="2000" dirty="0"/>
              <a:t>/install </a:t>
            </a:r>
            <a:r>
              <a:rPr kumimoji="1" lang="ja-JP" altLang="en-US" sz="2000" dirty="0"/>
              <a:t>オプションを付けて起動します。サービスとしてインストールに成功すると、その旨のメッセージが表示されます。</a:t>
            </a:r>
            <a:endParaRPr kumimoji="1" lang="en-US" altLang="ja-JP" sz="2000" dirty="0"/>
          </a:p>
          <a:p>
            <a:pPr marL="514350" indent="-514350">
              <a:buFont typeface="+mj-lt"/>
              <a:buAutoNum type="arabicPeriod" startAt="3"/>
            </a:pPr>
            <a:r>
              <a:rPr kumimoji="1" lang="ja-JP" altLang="en-US" sz="2000" dirty="0"/>
              <a:t>スタートメニューの「</a:t>
            </a:r>
            <a:r>
              <a:rPr kumimoji="1" lang="en-US" altLang="ja-JP" sz="2000" dirty="0"/>
              <a:t>Windows </a:t>
            </a:r>
            <a:r>
              <a:rPr kumimoji="1" lang="ja-JP" altLang="en-US" sz="2000" dirty="0"/>
              <a:t>管理ツール」→「サービス」を開き、「</a:t>
            </a:r>
            <a:r>
              <a:rPr kumimoji="1" lang="en-US" altLang="ja-JP" sz="2000" dirty="0" err="1"/>
              <a:t>thingate</a:t>
            </a:r>
            <a:r>
              <a:rPr kumimoji="1" lang="ja-JP" altLang="en-US" sz="2000" dirty="0"/>
              <a:t>」サービスがインストールされ、実行中になっていることを確認します。</a:t>
            </a:r>
            <a:endParaRPr kumimoji="1" lang="en-US" altLang="ja-JP" sz="2000" dirty="0"/>
          </a:p>
          <a:p>
            <a:pPr marL="514350" indent="-514350">
              <a:buFont typeface="+mj-lt"/>
              <a:buAutoNum type="arabicPeriod" startAt="3"/>
            </a:pPr>
            <a:r>
              <a:rPr kumimoji="1" lang="ja-JP" altLang="en-US" sz="2000" dirty="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中継ゲートウェイプログラムの起動と終了」と全く均しい状態になっていることになります。</a:t>
            </a:r>
            <a:br>
              <a:rPr lang="en-US" altLang="ja-JP" sz="2000" dirty="0"/>
            </a:br>
            <a:r>
              <a:rPr lang="ja-JP" altLang="en-US" sz="2000" dirty="0"/>
              <a:t>そこで、「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版と全く同様です。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a:t>※ ThinGate.exe </a:t>
            </a:r>
            <a:r>
              <a:rPr kumimoji="1" lang="ja-JP" altLang="en-US" sz="1400" dirty="0"/>
              <a:t>は </a:t>
            </a:r>
            <a:r>
              <a:rPr kumimoji="1" lang="en-US" altLang="ja-JP" sz="1400" dirty="0"/>
              <a:t>32</a:t>
            </a:r>
            <a:r>
              <a:rPr kumimoji="1" lang="ja-JP" altLang="en-US" sz="1400" dirty="0"/>
              <a:t> ビット版、</a:t>
            </a:r>
            <a:r>
              <a:rPr kumimoji="1" lang="en-US" altLang="ja-JP" sz="1400" dirty="0"/>
              <a:t>ThinGate_x64.exe </a:t>
            </a:r>
            <a:r>
              <a:rPr kumimoji="1" lang="ja-JP" altLang="en-US" sz="1400" dirty="0"/>
              <a:t>は </a:t>
            </a:r>
            <a:r>
              <a:rPr kumimoji="1" lang="en-US" altLang="ja-JP" sz="1400" dirty="0"/>
              <a:t>64 </a:t>
            </a:r>
            <a:r>
              <a:rPr kumimoji="1" lang="ja-JP" altLang="en-US" sz="1400" dirty="0"/>
              <a:t>ビット版です。お使いのプロセッサに基づいて選択してください。いずれか一方のみをご使用ください。メモリが </a:t>
            </a:r>
            <a:r>
              <a:rPr kumimoji="1" lang="en-US" altLang="ja-JP" sz="1400" dirty="0"/>
              <a:t>4GB </a:t>
            </a:r>
            <a:r>
              <a:rPr kumimoji="1" lang="ja-JP" altLang="en-US" sz="1400" dirty="0"/>
              <a:t>以上ある場合、</a:t>
            </a:r>
            <a:r>
              <a:rPr lang="en-US" altLang="ja-JP" sz="1400" dirty="0"/>
              <a:t>64 </a:t>
            </a:r>
            <a:r>
              <a:rPr lang="ja-JP" altLang="en-US" sz="1400" dirty="0"/>
              <a:t>ビット版をお勧めします。</a:t>
            </a:r>
            <a:r>
              <a:rPr lang="en-US" altLang="ja-JP" sz="1400" dirty="0"/>
              <a:t>(32 </a:t>
            </a:r>
            <a:r>
              <a:rPr lang="ja-JP" altLang="en-US" sz="1400" dirty="0"/>
              <a:t>ビット版のほうが、メモリ消費量は若干少なくなりますが、問題になるほどではありません。</a:t>
            </a:r>
            <a:r>
              <a:rPr lang="en-US" altLang="ja-JP" sz="1400" dirty="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1) 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2) 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https://lts.dn.ipantt.net/d/210111_002_microsoft_dotnet_sdk_12255/dotnet-sdk-6.0.113-win-x64.exe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A705F069-A8DE-4674-95B4-D76352FBEA4C}"/>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3602975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
        <p:nvSpPr>
          <p:cNvPr id="14" name="テキスト ボックス 13">
            <a:extLst>
              <a:ext uri="{FF2B5EF4-FFF2-40B4-BE49-F238E27FC236}">
                <a16:creationId xmlns:a16="http://schemas.microsoft.com/office/drawing/2014/main" id="{8D9F4A8D-CF5B-4EDD-9E25-60463F99D915}"/>
              </a:ext>
            </a:extLst>
          </p:cNvPr>
          <p:cNvSpPr txBox="1"/>
          <p:nvPr/>
        </p:nvSpPr>
        <p:spPr>
          <a:xfrm>
            <a:off x="6898028" y="2210621"/>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024980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
        <p:nvSpPr>
          <p:cNvPr id="12" name="テキスト ボックス 11">
            <a:extLst>
              <a:ext uri="{FF2B5EF4-FFF2-40B4-BE49-F238E27FC236}">
                <a16:creationId xmlns:a16="http://schemas.microsoft.com/office/drawing/2014/main" id="{73638DCF-F994-4520-8630-B1AFA05D4735}"/>
              </a:ext>
            </a:extLst>
          </p:cNvPr>
          <p:cNvSpPr txBox="1"/>
          <p:nvPr/>
        </p:nvSpPr>
        <p:spPr>
          <a:xfrm>
            <a:off x="6831727" y="2246724"/>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69966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a:t>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0" name="テキスト ボックス 9">
            <a:extLst>
              <a:ext uri="{FF2B5EF4-FFF2-40B4-BE49-F238E27FC236}">
                <a16:creationId xmlns:a16="http://schemas.microsoft.com/office/drawing/2014/main" id="{DAE7C4AE-4F2B-4E34-BB9A-1C57A7E99E54}"/>
              </a:ext>
            </a:extLst>
          </p:cNvPr>
          <p:cNvSpPr txBox="1"/>
          <p:nvPr/>
        </p:nvSpPr>
        <p:spPr>
          <a:xfrm>
            <a:off x="8549297" y="2204731"/>
            <a:ext cx="3548496" cy="1708160"/>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71075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kumimoji="1" lang="ja-JP" altLang="en-US" dirty="0"/>
              <a:t>同時接続可能。</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1106905"/>
            <a:ext cx="11811133" cy="23492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a:t>「ハイパースケール版」</a:t>
            </a:r>
            <a:endParaRPr kumimoji="1" lang="en-US" altLang="ja-JP" sz="1600" b="1" dirty="0"/>
          </a:p>
          <a:p>
            <a:r>
              <a:rPr kumimoji="1" lang="ja-JP" altLang="en-US" sz="1600" b="1" dirty="0"/>
              <a:t>ドキュメントを参照。</a:t>
            </a:r>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 name="テキスト ボックス 1">
            <a:extLst>
              <a:ext uri="{FF2B5EF4-FFF2-40B4-BE49-F238E27FC236}">
                <a16:creationId xmlns:a16="http://schemas.microsoft.com/office/drawing/2014/main" id="{357F811B-DE22-4998-A2EF-6A0DDC641A9A}"/>
              </a:ext>
            </a:extLst>
          </p:cNvPr>
          <p:cNvSpPr txBox="1"/>
          <p:nvPr/>
        </p:nvSpPr>
        <p:spPr>
          <a:xfrm>
            <a:off x="4663730" y="3009538"/>
            <a:ext cx="3416034" cy="415498"/>
          </a:xfrm>
          <a:prstGeom prst="rect">
            <a:avLst/>
          </a:prstGeom>
          <a:solidFill>
            <a:schemeClr val="accent5">
              <a:lumMod val="75000"/>
            </a:schemeClr>
          </a:solidFill>
          <a:ln w="19050">
            <a:solidFill>
              <a:schemeClr val="tx1"/>
            </a:solidFill>
          </a:ln>
        </p:spPr>
        <p:txBody>
          <a:bodyPr wrap="square" rtlCol="0">
            <a:spAutoFit/>
          </a:bodyPr>
          <a:lstStyle/>
          <a:p>
            <a:r>
              <a:rPr kumimoji="1" lang="en-US" altLang="ja-JP" sz="1050" b="1" dirty="0">
                <a:solidFill>
                  <a:schemeClr val="bg1"/>
                </a:solidFill>
              </a:rPr>
              <a:t>DDNS (Dynamic DNS) </a:t>
            </a:r>
            <a:r>
              <a:rPr kumimoji="1" lang="ja-JP" altLang="en-US" sz="1050" b="1" dirty="0">
                <a:solidFill>
                  <a:schemeClr val="bg1"/>
                </a:solidFill>
              </a:rPr>
              <a:t>機能も標準搭載 </a:t>
            </a:r>
            <a:r>
              <a:rPr kumimoji="1" lang="en-US" altLang="ja-JP" sz="1050" b="1" dirty="0">
                <a:solidFill>
                  <a:schemeClr val="bg1"/>
                </a:solidFill>
              </a:rPr>
              <a:t>(</a:t>
            </a:r>
            <a:r>
              <a:rPr kumimoji="1" lang="ja-JP" altLang="en-US" sz="1050" b="1" dirty="0">
                <a:solidFill>
                  <a:schemeClr val="bg1"/>
                </a:solidFill>
              </a:rPr>
              <a:t>第 </a:t>
            </a:r>
            <a:r>
              <a:rPr kumimoji="1" lang="en-US" altLang="ja-JP" sz="1050" b="1" dirty="0">
                <a:solidFill>
                  <a:schemeClr val="bg1"/>
                </a:solidFill>
              </a:rPr>
              <a:t>6 </a:t>
            </a:r>
            <a:r>
              <a:rPr kumimoji="1" lang="ja-JP" altLang="en-US" sz="1050" b="1" dirty="0">
                <a:solidFill>
                  <a:schemeClr val="bg1"/>
                </a:solidFill>
              </a:rPr>
              <a:t>章を参照</a:t>
            </a:r>
            <a:r>
              <a:rPr kumimoji="1" lang="en-US" altLang="ja-JP" sz="1050" b="1" dirty="0">
                <a:solidFill>
                  <a:schemeClr val="bg1"/>
                </a:solidFill>
              </a:rPr>
              <a:t>)</a:t>
            </a:r>
            <a:r>
              <a:rPr kumimoji="1" lang="ja-JP" altLang="en-US" sz="1050" b="1" dirty="0">
                <a:solidFill>
                  <a:schemeClr val="bg1"/>
                </a:solidFill>
              </a:rPr>
              <a:t>。</a:t>
            </a:r>
            <a:endParaRPr kumimoji="1" lang="en-US" altLang="ja-JP" sz="1050" b="1" dirty="0">
              <a:solidFill>
                <a:schemeClr val="bg1"/>
              </a:solidFill>
            </a:endParaRPr>
          </a:p>
          <a:p>
            <a:r>
              <a:rPr kumimoji="1" lang="ja-JP" altLang="en-US" sz="1050" b="1" dirty="0">
                <a:solidFill>
                  <a:schemeClr val="bg1"/>
                </a:solidFill>
              </a:rPr>
              <a:t>グローバル </a:t>
            </a:r>
            <a:r>
              <a:rPr kumimoji="1" lang="en-US" altLang="ja-JP" sz="1050" b="1" dirty="0">
                <a:solidFill>
                  <a:schemeClr val="bg1"/>
                </a:solidFill>
              </a:rPr>
              <a:t>IPv4 </a:t>
            </a:r>
            <a:r>
              <a:rPr kumimoji="1" lang="ja-JP" altLang="en-US" sz="1050" b="1" dirty="0">
                <a:solidFill>
                  <a:schemeClr val="bg1"/>
                </a:solidFill>
              </a:rPr>
              <a:t>アドレスが可変でも中継 </a:t>
            </a:r>
            <a:r>
              <a:rPr kumimoji="1" lang="en-US" altLang="ja-JP" sz="1050" b="1" dirty="0">
                <a:solidFill>
                  <a:schemeClr val="bg1"/>
                </a:solidFill>
              </a:rPr>
              <a:t>GW </a:t>
            </a:r>
            <a:r>
              <a:rPr kumimoji="1" lang="ja-JP" altLang="en-US" sz="1050" b="1" dirty="0">
                <a:solidFill>
                  <a:schemeClr val="bg1"/>
                </a:solidFill>
              </a:rPr>
              <a:t>を構築可能。</a:t>
            </a:r>
          </a:p>
        </p:txBody>
      </p:sp>
    </p:spTree>
    <p:extLst>
      <p:ext uri="{BB962C8B-B14F-4D97-AF65-F5344CB8AC3E}">
        <p14:creationId xmlns:p14="http://schemas.microsoft.com/office/powerpoint/2010/main" val="1662178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コマンドプロンプト上で、</a:t>
            </a:r>
            <a:r>
              <a:rPr kumimoji="1" lang="en-US" altLang="ja-JP" dirty="0"/>
              <a:t>5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F814331-5947-4048-A111-FC634DC5360D}"/>
              </a:ext>
            </a:extLst>
          </p:cNvPr>
          <p:cNvSpPr txBox="1"/>
          <p:nvPr/>
        </p:nvSpPr>
        <p:spPr>
          <a:xfrm>
            <a:off x="8176255" y="2372257"/>
            <a:ext cx="3686867" cy="84638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270121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a:t>9.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pPr marL="342900" indent="-342900">
              <a:buFont typeface="Arial" panose="020B0604020202020204" pitchFamily="34" charset="0"/>
              <a:buChar char="•"/>
            </a:pP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en-US" altLang="ja-JP" dirty="0" err="1"/>
              <a:t>thingate</a:t>
            </a:r>
            <a:r>
              <a:rPr lang="en-US" altLang="ja-JP" dirty="0"/>
              <a:t> </a:t>
            </a:r>
            <a:r>
              <a:rPr lang="ja-JP" altLang="en-US" dirty="0"/>
              <a:t>プロセス </a:t>
            </a:r>
            <a:r>
              <a:rPr lang="en-US" altLang="ja-JP" dirty="0"/>
              <a:t>(</a:t>
            </a:r>
            <a:r>
              <a:rPr lang="ja-JP" altLang="en-US" dirty="0"/>
              <a:t>サービス</a:t>
            </a:r>
            <a:r>
              <a:rPr lang="en-US" altLang="ja-JP" dirty="0"/>
              <a:t>) </a:t>
            </a:r>
            <a:r>
              <a:rPr lang="ja-JP" altLang="en-US" dirty="0"/>
              <a:t>が自動起動していなければ、上記の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4356925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11.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913532"/>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206194"/>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184057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1339210" y="6211669"/>
            <a:ext cx="10238895" cy="646331"/>
          </a:xfrm>
          <a:prstGeom prst="rect">
            <a:avLst/>
          </a:prstGeom>
          <a:noFill/>
        </p:spPr>
        <p:txBody>
          <a:bodyPr wrap="square" rtlCol="0">
            <a:spAutoFit/>
          </a:bodyPr>
          <a:lstStyle/>
          <a:p>
            <a:r>
              <a:rPr lang="en-US" altLang="ja-JP" dirty="0"/>
              <a:t>3. </a:t>
            </a:r>
            <a:r>
              <a:rPr lang="ja-JP" altLang="en-US" dirty="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559863"/>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0BEA525-A046-4ACC-9326-3394A234C4CE}"/>
              </a:ext>
            </a:extLst>
          </p:cNvPr>
          <p:cNvSpPr txBox="1"/>
          <p:nvPr/>
        </p:nvSpPr>
        <p:spPr>
          <a:xfrm>
            <a:off x="7691717" y="183686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438687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12. </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4" name="テキスト ボックス 13">
            <a:extLst>
              <a:ext uri="{FF2B5EF4-FFF2-40B4-BE49-F238E27FC236}">
                <a16:creationId xmlns:a16="http://schemas.microsoft.com/office/drawing/2014/main" id="{C829BB91-0EE2-4168-900D-441E8C98BDC0}"/>
              </a:ext>
            </a:extLst>
          </p:cNvPr>
          <p:cNvSpPr txBox="1"/>
          <p:nvPr/>
        </p:nvSpPr>
        <p:spPr>
          <a:xfrm>
            <a:off x="7560259" y="2697892"/>
            <a:ext cx="4249573" cy="154657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225990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a:t>第 </a:t>
            </a:r>
            <a:r>
              <a:rPr kumimoji="1" lang="en-US" altLang="ja-JP" dirty="0"/>
              <a:t>3B </a:t>
            </a:r>
            <a:r>
              <a:rPr kumimoji="1"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証明書は、デフォルトでは、サンプル証明書が利用され、ユーザーの画面に毎回 </a:t>
            </a:r>
            <a:r>
              <a:rPr lang="en-US" altLang="ja-JP" dirty="0"/>
              <a:t>SSL </a:t>
            </a:r>
            <a:r>
              <a:rPr lang="ja-JP" altLang="en-US" dirty="0"/>
              <a:t>証明書検証エラーが表示されてしまう。検証をせずに無視して接続をすれば利用できるが、セキュアではない。</a:t>
            </a:r>
            <a:endParaRPr lang="en-US" altLang="ja-JP" dirty="0"/>
          </a:p>
          <a:p>
            <a:pPr>
              <a:lnSpc>
                <a:spcPct val="120000"/>
              </a:lnSpc>
            </a:pPr>
            <a:r>
              <a:rPr lang="ja-JP" altLang="en-US" dirty="0"/>
              <a:t>テスト運用の際は、デフォルトのサンプル証明書でも十分であるが、多数の組織内ユーザーに利用してもらう場合は、正規の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5-13. </a:t>
            </a:r>
            <a:r>
              <a:rPr lang="en-US" altLang="ja-JP" sz="2800" dirty="0"/>
              <a:t>HTML5 </a:t>
            </a:r>
            <a:r>
              <a:rPr lang="ja-JP" altLang="en-US" sz="2800" dirty="0"/>
              <a:t>版 </a:t>
            </a:r>
            <a:r>
              <a:rPr lang="en-US" altLang="ja-JP" sz="2800" dirty="0"/>
              <a:t>Web </a:t>
            </a:r>
            <a:r>
              <a:rPr lang="ja-JP" altLang="en-US" sz="2800" dirty="0"/>
              <a:t>クライアントの </a:t>
            </a:r>
            <a:r>
              <a:rPr lang="en-US" altLang="ja-JP" sz="2800" dirty="0"/>
              <a:t>Web </a:t>
            </a:r>
            <a:r>
              <a:rPr lang="ja-JP" altLang="en-US" sz="2800" dirty="0"/>
              <a:t>サーバーを </a:t>
            </a:r>
            <a:r>
              <a:rPr lang="en-US" altLang="ja-JP" sz="2800" dirty="0"/>
              <a:t>DNS </a:t>
            </a:r>
            <a:r>
              <a:rPr lang="ja-JP" altLang="en-US" sz="2800" dirty="0"/>
              <a:t>ドメインのホスト名で運用し、アクセス時の </a:t>
            </a:r>
            <a:r>
              <a:rPr lang="en-US" altLang="ja-JP" sz="2800" dirty="0"/>
              <a:t>SSL </a:t>
            </a:r>
            <a:r>
              <a:rPr lang="ja-JP" altLang="en-US" sz="2800" dirty="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a:t>
            </a:r>
            <a:r>
              <a:rPr lang="ja-JP" altLang="en-US" sz="2000" dirty="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 に </a:t>
            </a:r>
            <a:r>
              <a:rPr lang="en-US" altLang="ja-JP" sz="2000" dirty="0"/>
              <a:t>PEM </a:t>
            </a:r>
            <a:r>
              <a:rPr lang="ja-JP" altLang="en-US" sz="2000" dirty="0"/>
              <a:t>形式の証明書と秘密鍵ファイルを書き込む</a:t>
            </a:r>
            <a:r>
              <a:rPr lang="en-US" altLang="ja-JP" sz="2000" dirty="0"/>
              <a:t>)</a:t>
            </a:r>
          </a:p>
          <a:p>
            <a:pPr>
              <a:lnSpc>
                <a:spcPct val="120000"/>
              </a:lnSpc>
            </a:pPr>
            <a:r>
              <a:rPr lang="ja-JP" altLang="en-US" sz="2000" dirty="0"/>
              <a:t>手法 </a:t>
            </a:r>
            <a:r>
              <a:rPr lang="en-US" altLang="ja-JP" sz="2000" dirty="0"/>
              <a:t>2.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2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26473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a:t>(</a:t>
            </a:r>
            <a:r>
              <a:rPr kumimoji="1" lang="ja-JP" altLang="en-US" sz="2400" dirty="0"/>
              <a:t>各手法の共通注意事項</a:t>
            </a:r>
            <a:r>
              <a:rPr kumimoji="1" lang="en-US" altLang="ja-JP" sz="2400" dirty="0"/>
              <a:t>)</a:t>
            </a:r>
            <a:br>
              <a:rPr kumimoji="1" lang="en-US" altLang="ja-JP" sz="2400" dirty="0"/>
            </a:b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サーバーの </a:t>
            </a:r>
            <a:r>
              <a:rPr kumimoji="1" lang="en-US" altLang="ja-JP" sz="2400" dirty="0"/>
              <a:t>URL </a:t>
            </a:r>
            <a:r>
              <a:rPr kumimoji="1" lang="ja-JP" altLang="en-US" sz="2400" dirty="0"/>
              <a:t>に含まれる </a:t>
            </a:r>
            <a:r>
              <a:rPr kumimoji="1" lang="en-US" altLang="ja-JP" sz="2400" dirty="0"/>
              <a:t>DNS FQDN </a:t>
            </a:r>
            <a:r>
              <a:rPr kumimoji="1" lang="ja-JP" altLang="en-US" sz="2400" dirty="0"/>
              <a:t>名は、</a:t>
            </a:r>
            <a:r>
              <a:rPr kumimoji="1" lang="en-US" altLang="ja-JP" sz="2400" dirty="0"/>
              <a:t>SSL </a:t>
            </a:r>
            <a:r>
              <a:rPr kumimoji="1" lang="ja-JP" altLang="en-US" sz="2400" dirty="0"/>
              <a:t>証明書検証に成功するためには、特定の文字列を含む必要がある。</a:t>
            </a:r>
          </a:p>
        </p:txBody>
      </p:sp>
      <p:sp>
        <p:nvSpPr>
          <p:cNvPr id="5" name="テキスト ボックス 4"/>
          <p:cNvSpPr txBox="1"/>
          <p:nvPr/>
        </p:nvSpPr>
        <p:spPr>
          <a:xfrm>
            <a:off x="433479" y="1539790"/>
            <a:ext cx="11298738" cy="3046988"/>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endParaRPr lang="en-US" altLang="ja-JP" sz="1200" dirty="0"/>
          </a:p>
          <a:p>
            <a:endParaRPr lang="en-US" altLang="ja-JP" sz="1200" dirty="0"/>
          </a:p>
          <a:p>
            <a:r>
              <a:rPr lang="ja-JP" altLang="en-US" sz="1200" dirty="0"/>
              <a:t>本来、</a:t>
            </a:r>
            <a:r>
              <a:rPr lang="en-US" altLang="ja-JP" sz="1200" b="1" dirty="0">
                <a:solidFill>
                  <a:srgbClr val="FF0000"/>
                </a:solidFill>
              </a:rPr>
              <a:t>https://abc.example.org/</a:t>
            </a:r>
            <a:r>
              <a:rPr lang="en-US" altLang="ja-JP" sz="1200" dirty="0"/>
              <a:t> </a:t>
            </a:r>
            <a:r>
              <a:rPr lang="ja-JP" altLang="en-US" sz="1200" dirty="0"/>
              <a:t>という</a:t>
            </a:r>
            <a:r>
              <a:rPr lang="en-US" altLang="ja-JP" sz="1200" dirty="0"/>
              <a:t>URL </a:t>
            </a:r>
            <a:r>
              <a:rPr lang="ja-JP" altLang="en-US" sz="1200" dirty="0"/>
              <a:t>のホスト名 </a:t>
            </a:r>
            <a:r>
              <a:rPr lang="en-US" altLang="ja-JP" sz="1200" dirty="0"/>
              <a:t>(DNS FQDN) (</a:t>
            </a:r>
            <a:r>
              <a:rPr lang="ja-JP" altLang="en-US" sz="1200" dirty="0"/>
              <a:t>例</a:t>
            </a:r>
            <a:r>
              <a:rPr lang="en-US" altLang="ja-JP" sz="1200" dirty="0"/>
              <a:t>: </a:t>
            </a:r>
            <a:r>
              <a:rPr lang="en-US" altLang="ja-JP" sz="1200" b="1" dirty="0">
                <a:solidFill>
                  <a:srgbClr val="FF0000"/>
                </a:solidFill>
              </a:rPr>
              <a:t>abc.example.org</a:t>
            </a:r>
            <a:r>
              <a:rPr lang="en-US" altLang="ja-JP" sz="1200" dirty="0"/>
              <a:t>) </a:t>
            </a:r>
            <a:r>
              <a:rPr lang="ja-JP" altLang="en-US" sz="1200" dirty="0"/>
              <a:t>の部分は、利用可能な任意のものを使用できる。しかしながら、スタンドアロン版においては、中継ゲートウェイが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名は使用する必要がある。具体的には、ドット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名を使用する必要がある。</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telework-soumu1</a:t>
            </a:r>
            <a:r>
              <a:rPr kumimoji="1" lang="en-US" altLang="ja-JP" sz="1200" dirty="0"/>
              <a:t>.example.org/ </a:t>
            </a:r>
            <a:r>
              <a:rPr kumimoji="1" lang="ja-JP" altLang="en-US" sz="1200" dirty="0"/>
              <a:t>は、第一ラベルが </a:t>
            </a:r>
            <a:r>
              <a:rPr kumimoji="1" lang="en-US" altLang="ja-JP" sz="1200" dirty="0"/>
              <a:t>"telework-"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サーバーに対するアクセスであると認識されるため、使用できる。</a:t>
            </a:r>
            <a:r>
              <a:rPr lang="en-US" altLang="ja-JP" sz="1200" dirty="0"/>
              <a:t>)</a:t>
            </a:r>
          </a:p>
          <a:p>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a:t>DNS FQDN </a:t>
            </a:r>
            <a:r>
              <a:rPr lang="ja-JP" altLang="en-US" sz="1200" dirty="0"/>
              <a:t>を含む </a:t>
            </a:r>
            <a:r>
              <a:rPr lang="en-US" altLang="ja-JP" sz="1200" dirty="0"/>
              <a:t>https:// </a:t>
            </a:r>
            <a:r>
              <a:rPr lang="ja-JP" altLang="en-US" sz="1200" dirty="0"/>
              <a:t>の </a:t>
            </a:r>
            <a:r>
              <a:rPr lang="en-US" altLang="ja-JP" sz="1200" dirty="0"/>
              <a:t>URL </a:t>
            </a:r>
            <a:r>
              <a:rPr lang="ja-JP" altLang="en-US" sz="1200" dirty="0"/>
              <a:t>を利用したい場合は、これらの部分の条件定義を編集すればよい。</a:t>
            </a:r>
            <a:r>
              <a:rPr lang="en-US" altLang="ja-JP" sz="1200" dirty="0"/>
              <a:t>※</a:t>
            </a:r>
            <a:r>
              <a:rPr lang="ja-JP" altLang="en-US" sz="1200" dirty="0"/>
              <a:t> 以下のパーマリンクは、本文章の執筆時のものである。最新版のソースコード上では行番号等のコードの所在地が若干変化している可能性があるが、同様に変更するとよい。</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https://github.com/IPA-CyberLab/IPA-DN-ThinLib/blob/9d80e005808164f63d07b2d0642d13546ac7a3eb/src/Cedar/WtGate.c#L3199 </a:t>
            </a:r>
          </a:p>
          <a:p>
            <a:pPr marL="171450" indent="-171450">
              <a:buFont typeface="Arial" panose="020B0604020202020204" pitchFamily="34" charset="0"/>
              <a:buChar char="•"/>
            </a:pPr>
            <a:r>
              <a:rPr lang="en-US" altLang="ja-JP" sz="1200" u="sng" dirty="0">
                <a:solidFill>
                  <a:srgbClr val="0000FF"/>
                </a:solidFill>
              </a:rPr>
              <a:t>https://github.com/IPA-CyberLab/IPA-DN-ThinLib/blob/9d80e005808164f63d07b2d0642d13546ac7a3eb/src/Cedar/Wide.h#L99</a:t>
            </a: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したがって、スタンドアロン版の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サーバーを運用する場合で、ユーザーに対して </a:t>
            </a:r>
            <a:r>
              <a:rPr lang="en-US" altLang="ja-JP" sz="1400" dirty="0"/>
              <a:t>DNS FQDN </a:t>
            </a:r>
            <a:r>
              <a:rPr lang="ja-JP" altLang="en-US" sz="1400" dirty="0"/>
              <a:t>を含んだ </a:t>
            </a:r>
            <a:r>
              <a:rPr lang="en-US" altLang="ja-JP" sz="1400" dirty="0"/>
              <a:t>URL </a:t>
            </a:r>
            <a:r>
              <a:rPr lang="ja-JP" altLang="en-US" sz="1400" dirty="0"/>
              <a:t>を用いてアクセス方法を周知する場合は、その </a:t>
            </a:r>
            <a:r>
              <a:rPr lang="en-US" altLang="ja-JP" sz="1400" dirty="0"/>
              <a:t>DNS FQDN </a:t>
            </a:r>
            <a:r>
              <a:rPr lang="ja-JP" altLang="en-US" sz="1400" dirty="0"/>
              <a:t>部分は、上記の条件に一致する文字列を選択する必要がある。このようにして </a:t>
            </a:r>
            <a:r>
              <a:rPr lang="en-US" altLang="ja-JP" sz="1400" dirty="0"/>
              <a:t>DNS FQDN </a:t>
            </a:r>
            <a:r>
              <a:rPr lang="ja-JP" altLang="en-US" sz="1400" dirty="0"/>
              <a:t>名を決定した後に、自組織の </a:t>
            </a:r>
            <a:r>
              <a:rPr lang="en-US" altLang="ja-JP" sz="1400" dirty="0"/>
              <a:t>DNS </a:t>
            </a:r>
            <a:r>
              <a:rPr lang="ja-JP" altLang="en-US" sz="1400" dirty="0"/>
              <a:t>サーバーに対してそのホスト名を登録するとともに、そのホスト名に対応する有効な </a:t>
            </a:r>
            <a:r>
              <a:rPr lang="en-US" altLang="ja-JP" sz="1400" dirty="0"/>
              <a:t>SSL </a:t>
            </a:r>
            <a:r>
              <a:rPr lang="ja-JP" altLang="en-US" sz="1400" dirty="0"/>
              <a:t>証明書を取得または自動更新するために、手法 </a:t>
            </a:r>
            <a:r>
              <a:rPr lang="en-US" altLang="ja-JP" sz="1400" dirty="0"/>
              <a:t>1 </a:t>
            </a:r>
            <a:r>
              <a:rPr lang="ja-JP" altLang="en-US" sz="1400" dirty="0"/>
              <a:t>または手法 </a:t>
            </a:r>
            <a:r>
              <a:rPr lang="en-US" altLang="ja-JP" sz="1400" dirty="0"/>
              <a:t>2 </a:t>
            </a:r>
            <a:r>
              <a:rPr lang="ja-JP" altLang="en-US" sz="1400" dirty="0"/>
              <a:t>を利用するとよい。</a:t>
            </a:r>
            <a:endParaRPr lang="en-US" altLang="ja-JP" sz="1400" dirty="0"/>
          </a:p>
          <a:p>
            <a:pPr marL="285750" indent="-285750">
              <a:buFont typeface="Arial" panose="020B0604020202020204" pitchFamily="34" charset="0"/>
              <a:buChar char="•"/>
            </a:pPr>
            <a:r>
              <a:rPr kumimoji="1" lang="ja-JP" altLang="en-US" sz="1400" dirty="0"/>
              <a:t>なお、上記規則に一致していない </a:t>
            </a:r>
            <a:r>
              <a:rPr lang="en-US" altLang="ja-JP" sz="1400" dirty="0"/>
              <a:t>DNS FQDN </a:t>
            </a:r>
            <a:r>
              <a:rPr lang="ja-JP" altLang="en-US" sz="1400" dirty="0"/>
              <a:t>名を使用した </a:t>
            </a:r>
            <a:r>
              <a:rPr lang="en-US" altLang="ja-JP" sz="1400" dirty="0"/>
              <a:t>URL </a:t>
            </a:r>
            <a:r>
              <a:rPr lang="ja-JP" altLang="en-US" sz="1400" dirty="0"/>
              <a:t>でユーザーが中継ゲートウェイの </a:t>
            </a:r>
            <a:r>
              <a:rPr lang="en-US" altLang="ja-JP" sz="1400" dirty="0"/>
              <a:t>IP </a:t>
            </a:r>
            <a:r>
              <a:rPr lang="ja-JP" altLang="en-US" sz="1400" dirty="0"/>
              <a:t>アドレスの </a:t>
            </a:r>
            <a:r>
              <a:rPr lang="en-US" altLang="ja-JP" sz="1400" dirty="0"/>
              <a:t>HTTPS </a:t>
            </a:r>
            <a:r>
              <a:rPr lang="ja-JP" altLang="en-US" sz="1400" dirty="0"/>
              <a:t>ポートにアクセスした場合、中継ゲートウェイプログラムは、そのアクセスを、</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サーバーへのアクセスであるとして識別することができず、「シン・テレワークシステム」のアプリケーションがアクセスを試みたものであると認識し、通常の 「</a:t>
            </a:r>
            <a:r>
              <a:rPr lang="en-US" altLang="ja-JP" sz="1400" dirty="0" err="1"/>
              <a:t>src</a:t>
            </a:r>
            <a:r>
              <a:rPr lang="en-US" altLang="ja-JP" sz="1400" dirty="0"/>
              <a:t>/bin/ThinGate.cer</a:t>
            </a:r>
            <a:r>
              <a:rPr lang="ja-JP" altLang="en-US" sz="1400" dirty="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a:t>クライアントの利用は可能であるが、</a:t>
            </a:r>
            <a:r>
              <a:rPr lang="en-US" altLang="ja-JP" sz="1400" dirty="0"/>
              <a:t>SSL </a:t>
            </a:r>
            <a:r>
              <a:rPr lang="ja-JP" altLang="en-US" sz="1400" dirty="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a:t>
            </a:r>
            <a:r>
              <a:rPr lang="ja-JP" altLang="en-US" sz="1800" dirty="0"/>
              <a:t>、 </a:t>
            </a:r>
            <a:r>
              <a:rPr lang="en-US" altLang="ja-JP" sz="1800" dirty="0"/>
              <a:t>(1) </a:t>
            </a:r>
            <a:r>
              <a:rPr lang="ja-JP" altLang="en-US" sz="1800" dirty="0"/>
              <a:t>「</a:t>
            </a:r>
            <a:r>
              <a:rPr lang="en-US" altLang="ja-JP" sz="1800" dirty="0"/>
              <a:t>RSA </a:t>
            </a:r>
            <a:r>
              <a:rPr lang="ja-JP" altLang="en-US" sz="1800" dirty="0"/>
              <a:t>秘密鍵ファイル」 </a:t>
            </a:r>
            <a:r>
              <a:rPr lang="en-US" altLang="ja-JP" sz="1800" dirty="0"/>
              <a:t>(</a:t>
            </a:r>
            <a:r>
              <a:rPr lang="ja-JP" altLang="en-US" sz="1800" dirty="0"/>
              <a:t>パスフレーズで暗号化されていてはならない</a:t>
            </a:r>
            <a:r>
              <a:rPr lang="en-US" altLang="ja-JP" sz="1800" dirty="0"/>
              <a:t>) </a:t>
            </a:r>
            <a:r>
              <a:rPr lang="ja-JP" altLang="en-US" sz="1800" dirty="0"/>
              <a:t>および</a:t>
            </a:r>
            <a:r>
              <a:rPr lang="en-US" altLang="ja-JP" sz="1800" dirty="0"/>
              <a:t>(2) </a:t>
            </a:r>
            <a:r>
              <a:rPr lang="ja-JP" altLang="en-US" sz="1800" dirty="0"/>
              <a:t>「</a:t>
            </a:r>
            <a:r>
              <a:rPr lang="en-US" altLang="ja-JP" sz="1800" dirty="0"/>
              <a:t>PEM </a:t>
            </a:r>
            <a:r>
              <a:rPr lang="ja-JP" altLang="en-US" sz="1800" dirty="0"/>
              <a:t>形式の証明書ファイル </a:t>
            </a:r>
            <a:r>
              <a:rPr lang="en-US" altLang="ja-JP" sz="1800" dirty="0"/>
              <a:t>(PEM </a:t>
            </a:r>
            <a:r>
              <a:rPr lang="ja-JP" altLang="en-US" sz="1800" dirty="0"/>
              <a:t>形式の証明書ファイルは、ホストそのものの証明書を先頭とし、中間証明書チェーンをその後に並べる形式のもの</a:t>
            </a:r>
            <a:r>
              <a:rPr lang="en-US" altLang="ja-JP" sz="1800" dirty="0"/>
              <a:t>)</a:t>
            </a:r>
            <a:r>
              <a:rPr lang="ja-JP" altLang="en-US" sz="1800" dirty="0"/>
              <a:t>」</a:t>
            </a:r>
            <a:r>
              <a:rPr lang="en-US" altLang="ja-JP" sz="1800" dirty="0"/>
              <a:t> </a:t>
            </a:r>
            <a:r>
              <a:rPr lang="ja-JP" altLang="en-US" sz="1800" dirty="0"/>
              <a:t>として用意する。すなわち、</a:t>
            </a:r>
            <a:r>
              <a:rPr lang="en-US" altLang="ja-JP" sz="1800" dirty="0"/>
              <a:t>(1) </a:t>
            </a:r>
            <a:r>
              <a:rPr lang="ja-JP" altLang="en-US" sz="1800" dirty="0"/>
              <a:t>「</a:t>
            </a:r>
            <a:r>
              <a:rPr lang="en-US" altLang="ja-JP" sz="1800" dirty="0" err="1"/>
              <a:t>cert.key</a:t>
            </a:r>
            <a:r>
              <a:rPr lang="ja-JP" altLang="en-US" sz="1800" dirty="0"/>
              <a:t>」と </a:t>
            </a:r>
            <a:r>
              <a:rPr lang="en-US" altLang="ja-JP" sz="1800" dirty="0"/>
              <a:t>(2) </a:t>
            </a:r>
            <a:r>
              <a:rPr lang="ja-JP" altLang="en-US" sz="1800" dirty="0"/>
              <a:t>「</a:t>
            </a:r>
            <a:r>
              <a:rPr lang="en-US" altLang="ja-JP" sz="1800" dirty="0"/>
              <a:t>cert.cer</a:t>
            </a:r>
            <a:r>
              <a:rPr lang="ja-JP" altLang="en-US" sz="1800" dirty="0"/>
              <a:t>」というような </a:t>
            </a:r>
            <a:r>
              <a:rPr lang="en-US" altLang="ja-JP" sz="1800" dirty="0"/>
              <a:t>2 </a:t>
            </a:r>
            <a:r>
              <a:rPr lang="ja-JP" altLang="en-US" sz="1800" dirty="0" err="1"/>
              <a:t>つの</a:t>
            </a:r>
            <a:r>
              <a:rPr lang="ja-JP" altLang="en-US" sz="1800" dirty="0"/>
              <a:t>ファイル名のファイルが用意されたことになる。</a:t>
            </a:r>
            <a:endParaRPr lang="en-US" altLang="ja-JP" sz="1800" dirty="0"/>
          </a:p>
          <a:p>
            <a:pPr lvl="1"/>
            <a:r>
              <a:rPr lang="ja-JP" altLang="en-US" sz="1600" dirty="0"/>
              <a:t>手元にあるファイルが、</a:t>
            </a:r>
            <a:r>
              <a:rPr lang="en-US" altLang="ja-JP" sz="1600" dirty="0"/>
              <a:t>PKCS#12 </a:t>
            </a:r>
            <a:r>
              <a:rPr lang="ja-JP" altLang="en-US" sz="1600" dirty="0"/>
              <a:t>形式のファイル </a:t>
            </a:r>
            <a:r>
              <a:rPr lang="en-US" altLang="ja-JP" sz="1600" dirty="0"/>
              <a:t>(</a:t>
            </a:r>
            <a:r>
              <a:rPr lang="ja-JP" altLang="en-US" sz="1600" dirty="0"/>
              <a:t>証明書と秘密鍵が合体している </a:t>
            </a:r>
            <a:r>
              <a:rPr lang="en-US" altLang="ja-JP" sz="1600" dirty="0"/>
              <a:t>1 </a:t>
            </a:r>
            <a:r>
              <a:rPr lang="ja-JP" altLang="en-US" sz="1600" dirty="0" err="1"/>
              <a:t>つの</a:t>
            </a:r>
            <a:r>
              <a:rPr lang="ja-JP" altLang="en-US" sz="1600" dirty="0"/>
              <a:t>バイナリファイル</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a:t>に分離することが可能である。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 (1) </a:t>
            </a:r>
            <a:r>
              <a:rPr lang="en-US" altLang="ja-JP" sz="1800" dirty="0" err="1"/>
              <a:t>cert.key</a:t>
            </a:r>
            <a:r>
              <a:rPr lang="en-US" altLang="ja-JP" sz="1800" dirty="0"/>
              <a:t> </a:t>
            </a:r>
            <a:r>
              <a:rPr lang="ja-JP" altLang="en-US" sz="1800" dirty="0"/>
              <a:t>ファイル</a:t>
            </a:r>
            <a:r>
              <a:rPr lang="en-US" altLang="ja-JP" sz="1800" dirty="0"/>
              <a:t> </a:t>
            </a:r>
            <a:r>
              <a:rPr lang="ja-JP" altLang="en-US" sz="1800" dirty="0"/>
              <a:t>と </a:t>
            </a:r>
            <a:r>
              <a:rPr lang="en-US" altLang="ja-JP" sz="1800" dirty="0"/>
              <a:t>(2) cert.cer </a:t>
            </a:r>
            <a:r>
              <a:rPr lang="ja-JP" altLang="en-US" sz="1800" dirty="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サーバー」のホスト上の任意のディレクトリ上に保存する。</a:t>
            </a:r>
            <a:endParaRPr lang="en-US" altLang="ja-JP" sz="1400" dirty="0"/>
          </a:p>
          <a:p>
            <a:pPr marL="342900" indent="-342900">
              <a:buFont typeface="+mj-lt"/>
              <a:buAutoNum type="arabicPeriod"/>
            </a:pPr>
            <a:r>
              <a:rPr lang="ja-JP" altLang="en-US" sz="1800" dirty="0"/>
              <a:t>「</a:t>
            </a:r>
            <a:r>
              <a:rPr lang="en-US" altLang="ja-JP" sz="1800" dirty="0"/>
              <a:t>5-6</a:t>
            </a:r>
            <a:r>
              <a:rPr lang="ja-JP" altLang="en-US" sz="1800" dirty="0"/>
              <a:t>」の手順に従い、「</a:t>
            </a:r>
            <a:r>
              <a:rPr lang="en-US" altLang="ja-JP" sz="1800" dirty="0"/>
              <a:t>ThinGate.ini</a:t>
            </a:r>
            <a:r>
              <a:rPr lang="ja-JP" altLang="en-US" sz="1800" dirty="0"/>
              <a:t>」ファイルを開き、下図のように、</a:t>
            </a:r>
            <a:r>
              <a:rPr lang="en-US" altLang="ja-JP" sz="1800" dirty="0"/>
              <a:t>(1) </a:t>
            </a:r>
            <a:r>
              <a:rPr lang="en-US" altLang="ja-JP" sz="1800" dirty="0" err="1"/>
              <a:t>cert.key</a:t>
            </a:r>
            <a:r>
              <a:rPr lang="en-US" altLang="ja-JP" sz="1800" dirty="0"/>
              <a:t> </a:t>
            </a:r>
            <a:r>
              <a:rPr lang="ja-JP" altLang="en-US" sz="1800" dirty="0"/>
              <a:t>ファイルと </a:t>
            </a:r>
            <a:r>
              <a:rPr lang="en-US" altLang="ja-JP" sz="1800" dirty="0"/>
              <a:t>(2) cert.cer </a:t>
            </a:r>
            <a:r>
              <a:rPr lang="ja-JP" altLang="en-US" sz="1800" dirty="0"/>
              <a:t>ファイルを指定する。</a:t>
            </a:r>
            <a:r>
              <a:rPr lang="en-US" altLang="ja-JP" sz="1800" dirty="0"/>
              <a:t>ThinGate.ini </a:t>
            </a:r>
            <a:r>
              <a:rPr lang="ja-JP" altLang="en-US" sz="1800" dirty="0"/>
              <a:t>の内容を変更した場合は、デーモンを再起動する必要がある。詳しくは「</a:t>
            </a:r>
            <a:r>
              <a:rPr lang="en-US" altLang="ja-JP" sz="1800" dirty="0"/>
              <a:t>5-6</a:t>
            </a:r>
            <a:r>
              <a:rPr lang="ja-JP" altLang="en-US" sz="1800" dirty="0"/>
              <a:t>」を参照すること。</a:t>
            </a:r>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a:solidFill>
                  <a:schemeClr val="accent6">
                    <a:lumMod val="75000"/>
                  </a:schemeClr>
                </a:solidFill>
              </a:rPr>
              <a:t>証明書購入費用が発生。</a:t>
            </a: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/certs/cert.cer </a:t>
            </a:r>
            <a:r>
              <a:rPr lang="ja-JP" altLang="en-US" sz="1000" dirty="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a:t>
            </a:r>
            <a:r>
              <a:rPr lang="en-US" altLang="ja-JP" sz="1000" dirty="0" err="1">
                <a:solidFill>
                  <a:srgbClr val="0000FF"/>
                </a:solidFill>
              </a:rPr>
              <a:t>cert.key</a:t>
            </a:r>
            <a:r>
              <a:rPr lang="en-US" altLang="ja-JP" sz="1000" dirty="0">
                <a:solidFill>
                  <a:srgbClr val="0000FF"/>
                </a:solidFill>
              </a:rPr>
              <a:t> </a:t>
            </a:r>
            <a:r>
              <a:rPr lang="ja-JP" altLang="en-US" sz="1000" dirty="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user123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a:p>
            <a:r>
              <a:rPr lang="en-US" altLang="ja-JP" sz="1000" dirty="0" err="1"/>
              <a:t>WebAppCertBasicAuthPassword</a:t>
            </a:r>
            <a:r>
              <a:rPr lang="en-US" altLang="ja-JP" sz="1000" dirty="0"/>
              <a:t> pass123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で参照している証明書ファイルや秘密鍵ファイルを更新した場合、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証明書の更新メンテナンス作業は、デーモンを再起動することなく実施可能である。</a:t>
            </a:r>
            <a:r>
              <a:rPr kumimoji="1" lang="ja-JP" altLang="en-US" sz="1100" dirty="0"/>
              <a:t>ただし、即時に新しい証明書ファイルを適用したい場合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2796344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2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 </a:t>
            </a:r>
            <a:r>
              <a:rPr lang="en-US" altLang="ja-JP" sz="1100" dirty="0"/>
              <a:t>(</a:t>
            </a:r>
            <a:r>
              <a:rPr lang="ja-JP" altLang="en-US" sz="1100" dirty="0"/>
              <a:t>ファイル名は異なっても良い</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 </a:t>
            </a:r>
            <a:r>
              <a:rPr lang="en-US" altLang="ja-JP" sz="1100" dirty="0"/>
              <a:t>(</a:t>
            </a:r>
            <a:r>
              <a:rPr lang="ja-JP" altLang="en-US" sz="1100" dirty="0"/>
              <a:t>ファイル名は異なっても良い</a:t>
            </a:r>
            <a:r>
              <a:rPr lang="en-US" altLang="ja-JP" sz="1100" dirty="0"/>
              <a:t>)</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lang="en-US" altLang="ja-JP" sz="1600" dirty="0"/>
          </a:p>
          <a:p>
            <a:pPr lvl="1">
              <a:lnSpc>
                <a:spcPct val="120000"/>
              </a:lnSpc>
            </a:pPr>
            <a:r>
              <a:rPr kumimoji="1" lang="ja-JP" altLang="en-US" sz="1500" dirty="0"/>
              <a:t>「シン・テレワークシステム 中継ゲートウェイ スタンドアロン版」</a:t>
            </a:r>
            <a:r>
              <a:rPr lang="ja-JP" altLang="en-US" sz="1500" dirty="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サーバー」のために、</a:t>
            </a:r>
            <a:r>
              <a:rPr lang="ja-JP" altLang="en-US" sz="1500" dirty="0"/>
              <a:t>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a:t>
            </a:r>
            <a:r>
              <a:rPr lang="ja-JP" altLang="en-US" sz="1400" dirty="0"/>
              <a:t> 「シン・テレワークシステム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サーバー」のために、自動的・定期的に、その証明書をダウンロードして取り込むことができる。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18655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前頁の要件を満たす証明書ファイル提供サーバーを用意した後は、シン・テレワークシステム 中継ゲートウェイ</a:t>
            </a:r>
            <a:r>
              <a:rPr lang="ja-JP" altLang="en-US" sz="1800" dirty="0"/>
              <a:t>の設定ファイル </a:t>
            </a:r>
            <a:r>
              <a:rPr lang="en-US" altLang="ja-JP" sz="1800" dirty="0"/>
              <a:t>『ThinGate.ini』 </a:t>
            </a:r>
            <a:r>
              <a:rPr lang="ja-JP" altLang="en-US" sz="1800" dirty="0"/>
              <a:t>をテキストエディタ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a:t>以下のように編集して証明書ファイル提供サーバーの </a:t>
            </a:r>
            <a:r>
              <a:rPr lang="en-US" altLang="ja-JP" sz="1800" dirty="0"/>
              <a:t>URL </a:t>
            </a:r>
            <a:r>
              <a:rPr lang="ja-JP" altLang="en-US" sz="1800" dirty="0"/>
              <a:t>とアクセス用クレデンシャルを指定し、保存する。</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https://telework-soumu1.example.org/)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証明書サーバーからの証明書のダウンロードに失敗していると考えられる場合は、シン・テレワークシステム 中継ゲートウェイプログラムが出力する「</a:t>
            </a:r>
            <a:r>
              <a:rPr lang="en-US" altLang="ja-JP" sz="1400" dirty="0" err="1"/>
              <a:t>gate_log</a:t>
            </a:r>
            <a:r>
              <a:rPr lang="ja-JP" altLang="en-US" sz="1400" dirty="0"/>
              <a:t>」ディレクトリのログを参照して、原因を特定して改善する。</a:t>
            </a:r>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https://ssl-cert-server.example.org/wildcard_cert_files/websocket.jp/latest/cert.cer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https://ssl-cert-server.example.org/wildcard_cert_files/websocket.jp/latest/cert.key (</a:t>
            </a:r>
            <a:r>
              <a:rPr lang="ja-JP" altLang="en-US" sz="1000" dirty="0">
                <a:solidFill>
                  <a:srgbClr val="0000FF"/>
                </a:solidFill>
              </a:rPr>
              <a:t>例</a:t>
            </a:r>
            <a:r>
              <a:rPr lang="en-US" altLang="ja-JP" sz="1000" dirty="0">
                <a:solidFill>
                  <a:srgbClr val="0000FF"/>
                </a:solidFill>
              </a:rPr>
              <a:t>)</a:t>
            </a:r>
          </a:p>
          <a:p>
            <a:r>
              <a:rPr lang="en-US" altLang="ja-JP" sz="1000" dirty="0" err="1"/>
              <a:t>WebAppCertBasicAuthUsername</a:t>
            </a:r>
            <a:r>
              <a:rPr lang="en-US" altLang="ja-JP" sz="1000" dirty="0"/>
              <a:t> </a:t>
            </a:r>
            <a:r>
              <a:rPr lang="en-US" altLang="ja-JP" sz="1000" dirty="0">
                <a:solidFill>
                  <a:srgbClr val="0000FF"/>
                </a:solidFill>
              </a:rPr>
              <a:t>user123 (</a:t>
            </a:r>
            <a:r>
              <a:rPr lang="ja-JP" altLang="en-US" sz="1000" dirty="0">
                <a:solidFill>
                  <a:srgbClr val="0000FF"/>
                </a:solidFill>
              </a:rPr>
              <a:t>例</a:t>
            </a:r>
            <a:r>
              <a:rPr lang="en-US" altLang="ja-JP" sz="1000" dirty="0">
                <a:solidFill>
                  <a:srgbClr val="0000FF"/>
                </a:solidFill>
              </a:rPr>
              <a:t>)</a:t>
            </a:r>
          </a:p>
          <a:p>
            <a:r>
              <a:rPr lang="en-US" altLang="ja-JP" sz="1000" dirty="0" err="1"/>
              <a:t>WebAppCertBasicAuthPassword</a:t>
            </a:r>
            <a:r>
              <a:rPr lang="en-US" altLang="ja-JP" sz="1000" dirty="0"/>
              <a:t> </a:t>
            </a:r>
            <a:r>
              <a:rPr lang="en-US" altLang="ja-JP" sz="1000" dirty="0">
                <a:solidFill>
                  <a:srgbClr val="0000FF"/>
                </a:solidFill>
              </a:rPr>
              <a:t>pass123 (</a:t>
            </a:r>
            <a:r>
              <a:rPr lang="ja-JP" altLang="en-US" sz="1000" dirty="0">
                <a:solidFill>
                  <a:srgbClr val="0000FF"/>
                </a:solidFill>
              </a:rPr>
              <a:t>例</a:t>
            </a:r>
            <a:r>
              <a:rPr lang="en-US" altLang="ja-JP" sz="1000" dirty="0">
                <a:solidFill>
                  <a:srgbClr val="0000FF"/>
                </a:solidFill>
              </a:rPr>
              <a:t>)</a:t>
            </a: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 </a:t>
            </a:r>
            <a:r>
              <a:rPr kumimoji="1" lang="en-US" altLang="ja-JP" sz="1100" dirty="0"/>
              <a:t>URL </a:t>
            </a:r>
            <a:r>
              <a:rPr kumimoji="1" lang="ja-JP" altLang="en-US" sz="1100" dirty="0"/>
              <a:t>や秘密鍵 </a:t>
            </a:r>
            <a:r>
              <a:rPr kumimoji="1" lang="en-US" altLang="ja-JP" sz="1100" dirty="0"/>
              <a:t>URL </a:t>
            </a:r>
            <a:r>
              <a:rPr kumimoji="1" lang="ja-JP" altLang="en-US" sz="1100" dirty="0"/>
              <a:t>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 </a:t>
            </a:r>
            <a:r>
              <a:rPr kumimoji="1" lang="en-US" altLang="ja-JP" sz="1100" b="1" u="sng" dirty="0">
                <a:solidFill>
                  <a:schemeClr val="accent6">
                    <a:lumMod val="50000"/>
                  </a:schemeClr>
                </a:solidFill>
              </a:rPr>
              <a:t>(</a:t>
            </a:r>
            <a:r>
              <a:rPr kumimoji="1" lang="ja-JP" altLang="en-US" sz="1100" b="1" u="sng" dirty="0">
                <a:solidFill>
                  <a:schemeClr val="accent6">
                    <a:lumMod val="50000"/>
                  </a:schemeClr>
                </a:solidFill>
              </a:rPr>
              <a:t>この </a:t>
            </a:r>
            <a:r>
              <a:rPr kumimoji="1" lang="en-US" altLang="ja-JP" sz="1100" b="1" u="sng" dirty="0">
                <a:solidFill>
                  <a:schemeClr val="accent6">
                    <a:lumMod val="50000"/>
                  </a:schemeClr>
                </a:solidFill>
              </a:rPr>
              <a:t>URL </a:t>
            </a:r>
            <a:r>
              <a:rPr kumimoji="1" lang="ja-JP" altLang="en-US" sz="1100" b="1" u="sng" dirty="0">
                <a:solidFill>
                  <a:schemeClr val="accent6">
                    <a:lumMod val="50000"/>
                  </a:schemeClr>
                </a:solidFill>
              </a:rPr>
              <a:t>で指定した証明書供給用 </a:t>
            </a:r>
            <a:r>
              <a:rPr kumimoji="1" lang="en-US" altLang="ja-JP" sz="1100" b="1" u="sng" dirty="0">
                <a:solidFill>
                  <a:schemeClr val="accent6">
                    <a:lumMod val="50000"/>
                  </a:schemeClr>
                </a:solidFill>
              </a:rPr>
              <a:t>Web </a:t>
            </a:r>
            <a:r>
              <a:rPr kumimoji="1" lang="ja-JP" altLang="en-US" sz="1100" b="1" u="sng" dirty="0">
                <a:solidFill>
                  <a:schemeClr val="accent6">
                    <a:lumMod val="50000"/>
                  </a:schemeClr>
                </a:solidFill>
              </a:rPr>
              <a:t>サーバーのファイルの更新</a:t>
            </a:r>
            <a:r>
              <a:rPr kumimoji="1" lang="en-US" altLang="ja-JP" sz="1100" b="1" u="sng" dirty="0">
                <a:solidFill>
                  <a:schemeClr val="accent6">
                    <a:lumMod val="50000"/>
                  </a:schemeClr>
                </a:solidFill>
              </a:rPr>
              <a:t>) </a:t>
            </a:r>
            <a:r>
              <a:rPr kumimoji="1" lang="ja-JP" altLang="en-US" sz="1100" b="1" u="sng" dirty="0">
                <a:solidFill>
                  <a:schemeClr val="accent6">
                    <a:lumMod val="50000"/>
                  </a:schemeClr>
                </a:solidFill>
              </a:rPr>
              <a:t>は、デーモンを再起動することなく実施可能である。</a:t>
            </a:r>
            <a:r>
              <a:rPr kumimoji="1" lang="ja-JP" altLang="en-US" sz="1100" dirty="0"/>
              <a:t>ただし、即時に新しい証明書を </a:t>
            </a:r>
            <a:r>
              <a:rPr kumimoji="1" lang="en-US" altLang="ja-JP" sz="1100" dirty="0"/>
              <a:t>URL </a:t>
            </a:r>
            <a:r>
              <a:rPr kumimoji="1" lang="ja-JP" altLang="en-US" sz="1100" dirty="0"/>
              <a:t>から再読込して適用したい場合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105854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 </a:t>
            </a:r>
            <a:r>
              <a:rPr kumimoji="1" lang="ja-JP" altLang="en-US" sz="8800" dirty="0"/>
              <a:t>必要な資源と時間</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13" name="テキスト ボックス 12"/>
          <p:cNvSpPr txBox="1"/>
          <p:nvPr/>
        </p:nvSpPr>
        <p:spPr>
          <a:xfrm>
            <a:off x="1177593" y="1133960"/>
            <a:ext cx="10105368" cy="5447645"/>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5-14.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5-15.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3" name="テキスト ボックス 2"/>
          <p:cNvSpPr txBox="1"/>
          <p:nvPr/>
        </p:nvSpPr>
        <p:spPr>
          <a:xfrm>
            <a:off x="294289" y="977860"/>
            <a:ext cx="11603421" cy="2585323"/>
          </a:xfrm>
          <a:prstGeom prst="rect">
            <a:avLst/>
          </a:prstGeom>
          <a:solidFill>
            <a:schemeClr val="accent4"/>
          </a:solidFill>
        </p:spPr>
        <p:txBody>
          <a:bodyPr wrap="square" rtlCol="0" anchor="ctr">
            <a:spAutoFit/>
          </a:bodyPr>
          <a:lstStyle/>
          <a:p>
            <a:pPr algn="ctr"/>
            <a:r>
              <a:rPr kumimoji="1" lang="en-US" altLang="ja-JP" sz="5400" dirty="0"/>
              <a:t>6. </a:t>
            </a:r>
            <a:r>
              <a:rPr kumimoji="1" lang="ja-JP" altLang="en-US" sz="5400" dirty="0"/>
              <a:t>中継 </a:t>
            </a:r>
            <a:r>
              <a:rPr kumimoji="1" lang="en-US" altLang="ja-JP" sz="5400" dirty="0"/>
              <a:t>GW </a:t>
            </a:r>
            <a:r>
              <a:rPr kumimoji="1" lang="ja-JP" altLang="en-US" sz="5400" dirty="0"/>
              <a:t>のインターネット接続回線</a:t>
            </a:r>
            <a:endParaRPr kumimoji="1" lang="en-US" altLang="ja-JP" sz="5400" dirty="0"/>
          </a:p>
          <a:p>
            <a:pPr algn="ctr"/>
            <a:r>
              <a:rPr kumimoji="1" lang="ja-JP" altLang="en-US" sz="5400" dirty="0"/>
              <a:t>の </a:t>
            </a:r>
            <a:r>
              <a:rPr kumimoji="1" lang="en-US" altLang="ja-JP" sz="5400" dirty="0"/>
              <a:t>IP </a:t>
            </a:r>
            <a:r>
              <a:rPr kumimoji="1" lang="ja-JP" altLang="en-US" sz="5400" dirty="0"/>
              <a:t>アドレス変動に対応するための</a:t>
            </a:r>
            <a:endParaRPr kumimoji="1" lang="en-US" altLang="ja-JP" sz="5400" dirty="0"/>
          </a:p>
          <a:p>
            <a:pPr algn="ctr"/>
            <a:r>
              <a:rPr kumimoji="1" lang="en-US" altLang="ja-JP" sz="5400" dirty="0"/>
              <a:t>Dynamic DNS (DDNS) </a:t>
            </a:r>
            <a:r>
              <a:rPr kumimoji="1" lang="ja-JP" altLang="en-US" sz="5400" dirty="0"/>
              <a:t>の利用</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2891196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DAB5AFD8-0409-4CC6-B4FE-AF5635DB9AA4}"/>
              </a:ext>
            </a:extLst>
          </p:cNvPr>
          <p:cNvSpPr>
            <a:spLocks noGrp="1"/>
          </p:cNvSpPr>
          <p:nvPr>
            <p:ph idx="1"/>
          </p:nvPr>
        </p:nvSpPr>
        <p:spPr>
          <a:xfrm>
            <a:off x="332741" y="1136072"/>
            <a:ext cx="11545223" cy="5585403"/>
          </a:xfrm>
        </p:spPr>
        <p:txBody>
          <a:bodyPr>
            <a:noAutofit/>
          </a:bodyPr>
          <a:lstStyle/>
          <a:p>
            <a:pPr>
              <a:lnSpc>
                <a:spcPct val="120000"/>
              </a:lnSpc>
            </a:pPr>
            <a:r>
              <a:rPr lang="ja-JP" altLang="en-US" sz="1400" dirty="0"/>
              <a:t>シン・テレワークシステム スタンドアロン版の中継 </a:t>
            </a:r>
            <a:r>
              <a:rPr lang="en-US" altLang="ja-JP" sz="1400" dirty="0"/>
              <a:t>GW (1 </a:t>
            </a:r>
            <a:r>
              <a:rPr lang="ja-JP" altLang="en-US" sz="1400" dirty="0"/>
              <a:t>台</a:t>
            </a:r>
            <a:r>
              <a:rPr lang="en-US" altLang="ja-JP" sz="1400" dirty="0"/>
              <a:t>) </a:t>
            </a:r>
            <a:r>
              <a:rPr lang="ja-JP" altLang="en-US" sz="1400" dirty="0"/>
              <a:t>を </a:t>
            </a:r>
            <a:r>
              <a:rPr lang="en-US" altLang="ja-JP" sz="1400" dirty="0"/>
              <a:t>Linux </a:t>
            </a:r>
            <a:r>
              <a:rPr lang="ja-JP" altLang="en-US" sz="1400" dirty="0"/>
              <a:t>や </a:t>
            </a:r>
            <a:r>
              <a:rPr lang="en-US" altLang="ja-JP" sz="1400" dirty="0"/>
              <a:t>Windows </a:t>
            </a:r>
            <a:r>
              <a:rPr lang="ja-JP" altLang="en-US" sz="1400" dirty="0"/>
              <a:t>のホスト上に構築するとき、その中継 </a:t>
            </a:r>
            <a:r>
              <a:rPr lang="en-US" altLang="ja-JP" sz="1400" dirty="0"/>
              <a:t>GW 1 </a:t>
            </a:r>
            <a:r>
              <a:rPr lang="ja-JP" altLang="en-US" sz="1400" dirty="0"/>
              <a:t>台だけは、グローバル </a:t>
            </a:r>
            <a:r>
              <a:rPr lang="en-US" altLang="ja-JP" sz="1400" dirty="0"/>
              <a:t>IPv4 </a:t>
            </a:r>
            <a:r>
              <a:rPr lang="ja-JP" altLang="en-US" sz="1400" dirty="0"/>
              <a:t>アドレスを有している必要がある。本マニュアルの第 </a:t>
            </a:r>
            <a:r>
              <a:rPr lang="en-US" altLang="ja-JP" sz="1400" dirty="0"/>
              <a:t>1 </a:t>
            </a:r>
            <a:r>
              <a:rPr lang="ja-JP" altLang="en-US" sz="1400" dirty="0"/>
              <a:t>章 ～ 第 </a:t>
            </a:r>
            <a:r>
              <a:rPr lang="en-US" altLang="ja-JP" sz="1400" dirty="0"/>
              <a:t>5 </a:t>
            </a:r>
            <a:r>
              <a:rPr lang="ja-JP" altLang="en-US" sz="1400" dirty="0"/>
              <a:t>章の説明例では、</a:t>
            </a:r>
            <a:r>
              <a:rPr lang="en-US" altLang="ja-JP" sz="1400" dirty="0"/>
              <a:t>AWS </a:t>
            </a:r>
            <a:r>
              <a:rPr lang="ja-JP" altLang="en-US" sz="1400" dirty="0"/>
              <a:t>の </a:t>
            </a:r>
            <a:r>
              <a:rPr lang="en-US" altLang="ja-JP" sz="1400" dirty="0"/>
              <a:t>Elastic IP </a:t>
            </a:r>
            <a:r>
              <a:rPr lang="ja-JP" altLang="en-US" sz="1400" dirty="0"/>
              <a:t>を用いてグローバル </a:t>
            </a:r>
            <a:r>
              <a:rPr lang="en-US" altLang="ja-JP" sz="1400" dirty="0"/>
              <a:t>IPv4 </a:t>
            </a:r>
            <a:r>
              <a:rPr lang="ja-JP" altLang="en-US" sz="1400" dirty="0"/>
              <a:t>アドレスを固定化させていた。</a:t>
            </a:r>
            <a:endParaRPr lang="en-US" altLang="ja-JP" sz="1400" dirty="0"/>
          </a:p>
          <a:p>
            <a:pPr>
              <a:lnSpc>
                <a:spcPct val="120000"/>
              </a:lnSpc>
            </a:pPr>
            <a:r>
              <a:rPr lang="ja-JP" altLang="en-US" sz="1400" dirty="0"/>
              <a:t>一方、会社のサーバールームや事務所、自宅等の </a:t>
            </a:r>
            <a:r>
              <a:rPr lang="en-US" altLang="ja-JP" sz="1400" dirty="0"/>
              <a:t>FTTH (</a:t>
            </a:r>
            <a:r>
              <a:rPr lang="ja-JP" altLang="en-US" sz="1400" dirty="0"/>
              <a:t>フレッツ等</a:t>
            </a:r>
            <a:r>
              <a:rPr lang="en-US" altLang="ja-JP" sz="1400" dirty="0"/>
              <a:t>) </a:t>
            </a:r>
            <a:r>
              <a:rPr lang="ja-JP" altLang="en-US" sz="1400" dirty="0"/>
              <a:t>の回線上に中継 </a:t>
            </a:r>
            <a:r>
              <a:rPr lang="en-US" altLang="ja-JP" sz="1400" dirty="0"/>
              <a:t>GW </a:t>
            </a:r>
            <a:r>
              <a:rPr lang="ja-JP" altLang="en-US" sz="1400" dirty="0"/>
              <a:t>を立てたいこともある。この場合、コンシューマ向けの安価な </a:t>
            </a:r>
            <a:r>
              <a:rPr lang="en-US" altLang="ja-JP" sz="1400" dirty="0"/>
              <a:t>ISP </a:t>
            </a:r>
            <a:r>
              <a:rPr lang="ja-JP" altLang="en-US" sz="1400" dirty="0"/>
              <a:t>プランにおいては、可変型のグローバル </a:t>
            </a:r>
            <a:r>
              <a:rPr lang="en-US" altLang="ja-JP" sz="1400" dirty="0"/>
              <a:t>IPv4 </a:t>
            </a:r>
            <a:r>
              <a:rPr lang="ja-JP" altLang="en-US" sz="1400" dirty="0"/>
              <a:t>アドレスしか供給されていない場合がある。つまり、ブロードバンドルータを再起動すると、</a:t>
            </a:r>
            <a:r>
              <a:rPr lang="en-US" altLang="ja-JP" sz="1400" dirty="0"/>
              <a:t>IP </a:t>
            </a:r>
            <a:r>
              <a:rPr lang="ja-JP" altLang="en-US" sz="1400" dirty="0"/>
              <a:t>アドレスが変化してしまうのである。</a:t>
            </a:r>
            <a:endParaRPr lang="en-US" altLang="ja-JP" sz="1400" dirty="0"/>
          </a:p>
          <a:p>
            <a:pPr>
              <a:lnSpc>
                <a:spcPct val="120000"/>
              </a:lnSpc>
            </a:pPr>
            <a:r>
              <a:rPr lang="ja-JP" altLang="en-US" sz="1400" dirty="0"/>
              <a:t>上記のように、</a:t>
            </a:r>
            <a:r>
              <a:rPr lang="en-US" altLang="ja-JP" sz="1400" dirty="0"/>
              <a:t>IP</a:t>
            </a:r>
            <a:r>
              <a:rPr lang="ja-JP" altLang="en-US" sz="1400" dirty="0"/>
              <a:t> アドレスが可変であることを前提とすると、</a:t>
            </a:r>
            <a:r>
              <a:rPr lang="en-US" altLang="ja-JP" sz="1400" dirty="0"/>
              <a:t>Win32 </a:t>
            </a:r>
            <a:r>
              <a:rPr lang="ja-JP" altLang="en-US" sz="1400" dirty="0"/>
              <a:t>版アプリケーションの </a:t>
            </a:r>
            <a:r>
              <a:rPr lang="en-US" altLang="ja-JP" sz="1400" dirty="0"/>
              <a:t>EntryPoint.dat </a:t>
            </a:r>
            <a:r>
              <a:rPr lang="ja-JP" altLang="en-US" sz="1400" dirty="0"/>
              <a:t>ファイル </a:t>
            </a:r>
            <a:r>
              <a:rPr lang="en-US" altLang="ja-JP" sz="1400" dirty="0"/>
              <a:t>(4-4, 5-8) </a:t>
            </a:r>
            <a:r>
              <a:rPr lang="ja-JP" altLang="en-US" sz="1400" dirty="0"/>
              <a:t>および </a:t>
            </a:r>
            <a:r>
              <a:rPr lang="en-US" altLang="ja-JP" sz="1400" dirty="0"/>
              <a:t>HTML5 </a:t>
            </a:r>
            <a:r>
              <a:rPr lang="ja-JP" altLang="en-US" sz="1400" dirty="0"/>
              <a:t>版 </a:t>
            </a:r>
            <a:r>
              <a:rPr lang="en-US" altLang="ja-JP" sz="1400" dirty="0"/>
              <a:t>Web </a:t>
            </a:r>
            <a:r>
              <a:rPr lang="ja-JP" altLang="en-US" sz="1400" dirty="0"/>
              <a:t>クライアントのユーザー接続用 </a:t>
            </a:r>
            <a:r>
              <a:rPr lang="en-US" altLang="ja-JP" sz="1400" dirty="0"/>
              <a:t>URL (5-13) </a:t>
            </a:r>
            <a:r>
              <a:rPr lang="ja-JP" altLang="en-US" sz="1400" dirty="0"/>
              <a:t>において、</a:t>
            </a:r>
            <a:r>
              <a:rPr lang="en-US" altLang="ja-JP" sz="1400" dirty="0"/>
              <a:t>DNS </a:t>
            </a:r>
            <a:r>
              <a:rPr lang="ja-JP" altLang="en-US" sz="1400" dirty="0"/>
              <a:t>を用いたホスト名 </a:t>
            </a:r>
            <a:r>
              <a:rPr lang="en-US" altLang="ja-JP" sz="1400" dirty="0"/>
              <a:t>(FQDN) </a:t>
            </a:r>
            <a:r>
              <a:rPr lang="ja-JP" altLang="en-US" sz="1400" dirty="0"/>
              <a:t>を指定する場合、中継 </a:t>
            </a:r>
            <a:r>
              <a:rPr lang="en-US" altLang="ja-JP" sz="1400" dirty="0"/>
              <a:t>GW </a:t>
            </a:r>
            <a:r>
              <a:rPr lang="ja-JP" altLang="en-US" sz="1400" dirty="0"/>
              <a:t>のグローバル </a:t>
            </a:r>
            <a:r>
              <a:rPr lang="en-US" altLang="ja-JP" sz="1400" dirty="0"/>
              <a:t>IPv4 </a:t>
            </a:r>
            <a:r>
              <a:rPr lang="ja-JP" altLang="en-US" sz="1400" dirty="0"/>
              <a:t>アドレスが変化した場合は、新しい </a:t>
            </a:r>
            <a:r>
              <a:rPr lang="en-US" altLang="ja-JP" sz="1400" dirty="0"/>
              <a:t>IPv4 </a:t>
            </a:r>
            <a:r>
              <a:rPr lang="ja-JP" altLang="en-US" sz="1400" dirty="0"/>
              <a:t>アドレスを </a:t>
            </a:r>
            <a:r>
              <a:rPr lang="en-US" altLang="ja-JP" sz="1400" dirty="0"/>
              <a:t>DNS </a:t>
            </a:r>
            <a:r>
              <a:rPr lang="ja-JP" altLang="en-US" sz="1400" dirty="0"/>
              <a:t>に登録し直す必要がある。ただし、これを手動で行なうことは、とても煩雑であり、現実的ではない。</a:t>
            </a:r>
          </a:p>
          <a:p>
            <a:pPr>
              <a:lnSpc>
                <a:spcPct val="120000"/>
              </a:lnSpc>
            </a:pPr>
            <a:r>
              <a:rPr lang="ja-JP" altLang="en-US" sz="1400" dirty="0"/>
              <a:t>そこで、解決策として、一般的な概念である 「</a:t>
            </a:r>
            <a:r>
              <a:rPr lang="en-US" altLang="ja-JP" sz="1400" dirty="0"/>
              <a:t>Dynamic DNS (DDNS)</a:t>
            </a:r>
            <a:r>
              <a:rPr lang="ja-JP" altLang="en-US" sz="1400" dirty="0"/>
              <a:t>」</a:t>
            </a:r>
            <a:r>
              <a:rPr lang="en-US" altLang="ja-JP" sz="1400" dirty="0"/>
              <a:t> </a:t>
            </a:r>
            <a:r>
              <a:rPr lang="ja-JP" altLang="en-US" sz="1400" dirty="0"/>
              <a:t>を利用すると、この作業を自動化でき、</a:t>
            </a:r>
            <a:r>
              <a:rPr lang="en-US" altLang="ja-JP" sz="1400" dirty="0"/>
              <a:t>DNS </a:t>
            </a:r>
            <a:r>
              <a:rPr lang="ja-JP" altLang="en-US" sz="1400" dirty="0"/>
              <a:t>ホスト名に </a:t>
            </a:r>
            <a:r>
              <a:rPr lang="en-US" altLang="ja-JP" sz="1400" dirty="0"/>
              <a:t>IPv4 </a:t>
            </a:r>
            <a:r>
              <a:rPr lang="ja-JP" altLang="en-US" sz="1400" dirty="0"/>
              <a:t>アドレスを自動的に関連付け続ける </a:t>
            </a:r>
            <a:r>
              <a:rPr lang="en-US" altLang="ja-JP" sz="1400" dirty="0"/>
              <a:t>(</a:t>
            </a:r>
            <a:r>
              <a:rPr lang="ja-JP" altLang="en-US" sz="1400" dirty="0"/>
              <a:t>必要に応じて書き換える</a:t>
            </a:r>
            <a:r>
              <a:rPr lang="en-US" altLang="ja-JP" sz="1400" dirty="0"/>
              <a:t>) </a:t>
            </a:r>
            <a:r>
              <a:rPr lang="ja-JP" altLang="en-US" sz="1400" dirty="0"/>
              <a:t>ことが可能となる。しかし、無償でかつ簡単に構築・利用できる </a:t>
            </a:r>
            <a:r>
              <a:rPr lang="en-US" altLang="ja-JP" sz="1400" dirty="0"/>
              <a:t>Dynamic DNS </a:t>
            </a:r>
            <a:r>
              <a:rPr lang="ja-JP" altLang="en-US" sz="1400" dirty="0"/>
              <a:t>サーバーソフトウェアは、これまで、存在しなかった。</a:t>
            </a:r>
            <a:endParaRPr lang="en-US" altLang="ja-JP" sz="1400" dirty="0"/>
          </a:p>
          <a:p>
            <a:pPr>
              <a:lnSpc>
                <a:spcPct val="120000"/>
              </a:lnSpc>
            </a:pPr>
            <a:r>
              <a:rPr lang="ja-JP" altLang="en-US" sz="1400" dirty="0"/>
              <a:t>そこで、この度、シン・テレワークシステム開発チームは、新たに </a:t>
            </a:r>
            <a:r>
              <a:rPr lang="en-US" altLang="ja-JP" sz="1400" dirty="0"/>
              <a:t>Dynamic DNS </a:t>
            </a:r>
            <a:r>
              <a:rPr lang="ja-JP" altLang="en-US" sz="1400" dirty="0"/>
              <a:t>サーバーソフトウェア 「</a:t>
            </a:r>
            <a:r>
              <a:rPr lang="en-US" altLang="ja-JP" sz="1400" dirty="0" err="1"/>
              <a:t>Mikaka</a:t>
            </a:r>
            <a:r>
              <a:rPr lang="en-US" altLang="ja-JP" sz="1400" dirty="0"/>
              <a:t> DDNS</a:t>
            </a:r>
            <a:r>
              <a:rPr lang="ja-JP" altLang="en-US" sz="1400" dirty="0"/>
              <a:t>」を一から開発し、オープンソースで提供することにしたのである。</a:t>
            </a:r>
            <a:endParaRPr lang="en-US" altLang="ja-JP" sz="1400" dirty="0"/>
          </a:p>
          <a:p>
            <a:pPr>
              <a:lnSpc>
                <a:spcPct val="120000"/>
              </a:lnSpc>
            </a:pPr>
            <a:r>
              <a:rPr lang="en-US" altLang="ja-JP" sz="1400" dirty="0" err="1"/>
              <a:t>Mikaka</a:t>
            </a:r>
            <a:r>
              <a:rPr lang="en-US" altLang="ja-JP" sz="1400" dirty="0"/>
              <a:t> DDNS</a:t>
            </a:r>
            <a:r>
              <a:rPr lang="ja-JP" altLang="en-US" sz="1400" dirty="0"/>
              <a:t> を利用すれば、例えば、</a:t>
            </a:r>
            <a:r>
              <a:rPr lang="en-US" altLang="ja-JP" sz="1400" b="1" u="sng" dirty="0">
                <a:solidFill>
                  <a:srgbClr val="0000FF"/>
                </a:solidFill>
              </a:rPr>
              <a:t>abc</a:t>
            </a:r>
            <a:r>
              <a:rPr lang="en-US" altLang="ja-JP" sz="1400" b="1" dirty="0">
                <a:solidFill>
                  <a:schemeClr val="accent6">
                    <a:lumMod val="50000"/>
                  </a:schemeClr>
                </a:solidFill>
              </a:rPr>
              <a:t>.</a:t>
            </a:r>
            <a:r>
              <a:rPr lang="en-US" altLang="ja-JP" sz="1400" b="1" u="sng" dirty="0">
                <a:solidFill>
                  <a:schemeClr val="accent6">
                    <a:lumMod val="50000"/>
                  </a:schemeClr>
                </a:solidFill>
              </a:rPr>
              <a:t>mikaka.ne.jp</a:t>
            </a:r>
            <a:r>
              <a:rPr lang="en-US" altLang="ja-JP" sz="1400" dirty="0"/>
              <a:t> </a:t>
            </a:r>
            <a:r>
              <a:rPr lang="ja-JP" altLang="en-US" sz="1400" dirty="0"/>
              <a:t>というような </a:t>
            </a:r>
            <a:r>
              <a:rPr lang="en-US" altLang="ja-JP" sz="1400" dirty="0"/>
              <a:t>DDNS </a:t>
            </a:r>
            <a:r>
              <a:rPr lang="ja-JP" altLang="en-US" sz="1400" dirty="0"/>
              <a:t>ホスト名を作成し、この </a:t>
            </a:r>
            <a:r>
              <a:rPr lang="en-US" altLang="ja-JP" sz="1400" dirty="0"/>
              <a:t>DDNS </a:t>
            </a:r>
            <a:r>
              <a:rPr lang="ja-JP" altLang="en-US" sz="1400" dirty="0"/>
              <a:t>ホスト名の </a:t>
            </a:r>
            <a:r>
              <a:rPr lang="en-US" altLang="ja-JP" sz="1400" dirty="0"/>
              <a:t>IPv4 </a:t>
            </a:r>
            <a:r>
              <a:rPr lang="ja-JP" altLang="en-US" sz="1400" dirty="0"/>
              <a:t>アドレスを、常に中継 </a:t>
            </a:r>
            <a:r>
              <a:rPr lang="en-US" altLang="ja-JP" sz="1400" dirty="0"/>
              <a:t>GW </a:t>
            </a:r>
            <a:r>
              <a:rPr lang="ja-JP" altLang="en-US" sz="1400" dirty="0"/>
              <a:t>から更新し続けることが可能となる。ここで、「</a:t>
            </a:r>
            <a:r>
              <a:rPr lang="en-US" altLang="ja-JP" sz="1400" b="1" u="sng" dirty="0" err="1">
                <a:solidFill>
                  <a:srgbClr val="0000FF"/>
                </a:solidFill>
              </a:rPr>
              <a:t>abc</a:t>
            </a:r>
            <a:r>
              <a:rPr lang="ja-JP" altLang="en-US" sz="1400" dirty="0"/>
              <a:t>」の部分は、もちろん、任意の好きな英数字が利用できる。</a:t>
            </a:r>
            <a:endParaRPr lang="en-US" altLang="ja-JP" sz="1400" dirty="0"/>
          </a:p>
          <a:p>
            <a:pPr>
              <a:lnSpc>
                <a:spcPct val="120000"/>
              </a:lnSpc>
            </a:pPr>
            <a:r>
              <a:rPr lang="ja-JP" altLang="en-US" sz="1400" dirty="0"/>
              <a:t>一方、「</a:t>
            </a:r>
            <a:r>
              <a:rPr lang="en-US" altLang="ja-JP" sz="1400" b="1" u="sng" dirty="0">
                <a:solidFill>
                  <a:schemeClr val="accent6">
                    <a:lumMod val="50000"/>
                  </a:schemeClr>
                </a:solidFill>
              </a:rPr>
              <a:t>.mikaka.ne.jp</a:t>
            </a:r>
            <a:r>
              <a:rPr lang="ja-JP" altLang="en-US" sz="1400" dirty="0"/>
              <a:t>」 の部分は、デフォルトでサンプルの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を使用する場合は </a:t>
            </a:r>
            <a:r>
              <a:rPr lang="en-US" altLang="ja-JP" sz="1400" dirty="0"/>
              <a:t>mikaka.ne.jp </a:t>
            </a:r>
            <a:r>
              <a:rPr lang="ja-JP" altLang="en-US" sz="1400" dirty="0"/>
              <a:t>となる。このままでも、一応は利用可能である。しかし、これでは、サンプルの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ja-JP" altLang="en-US" sz="1400" dirty="0"/>
              <a:t> に依存することになってしまう。そこで、読者は自らドメインを取得し </a:t>
            </a:r>
            <a:r>
              <a:rPr lang="en-US" altLang="ja-JP" sz="1400" dirty="0"/>
              <a:t>(</a:t>
            </a:r>
            <a:r>
              <a:rPr lang="ja-JP" altLang="en-US" sz="1400" dirty="0"/>
              <a:t>または会社で有している既存のドメインのサブドメインを用いて</a:t>
            </a:r>
            <a:r>
              <a:rPr lang="en-US" altLang="ja-JP" sz="1400" dirty="0"/>
              <a:t>)</a:t>
            </a:r>
            <a:r>
              <a:rPr lang="ja-JP" altLang="en-US" sz="1400" dirty="0"/>
              <a:t>、</a:t>
            </a:r>
            <a:r>
              <a:rPr lang="en-US" altLang="ja-JP" sz="1400" dirty="0"/>
              <a:t>AWS </a:t>
            </a:r>
            <a:r>
              <a:rPr lang="ja-JP" altLang="en-US" sz="1400" dirty="0"/>
              <a:t>等のクラウド上に最小限の </a:t>
            </a:r>
            <a:r>
              <a:rPr lang="en-US" altLang="ja-JP" sz="1400" dirty="0"/>
              <a:t>1 </a:t>
            </a:r>
            <a:r>
              <a:rPr lang="ja-JP" altLang="en-US" sz="1400" dirty="0"/>
              <a:t>台の </a:t>
            </a:r>
            <a:r>
              <a:rPr lang="en-US" altLang="ja-JP" sz="1400" dirty="0"/>
              <a:t>VM </a:t>
            </a:r>
            <a:r>
              <a:rPr lang="ja-JP" altLang="en-US" sz="1400" dirty="0"/>
              <a:t>を作成して </a:t>
            </a:r>
            <a:r>
              <a:rPr lang="en-US" altLang="ja-JP" sz="1400" dirty="0" err="1"/>
              <a:t>Mikaka</a:t>
            </a:r>
            <a:r>
              <a:rPr lang="en-US" altLang="ja-JP" sz="1400" dirty="0"/>
              <a:t> DDNS </a:t>
            </a:r>
            <a:r>
              <a:rPr lang="ja-JP" altLang="en-US" sz="1400" dirty="0"/>
              <a:t>をインストールすることで、作業時間 </a:t>
            </a:r>
            <a:r>
              <a:rPr lang="en-US" altLang="ja-JP" sz="1400" dirty="0"/>
              <a:t>10 </a:t>
            </a:r>
            <a:r>
              <a:rPr lang="ja-JP" altLang="en-US" sz="1400" dirty="0"/>
              <a:t>分程度・月額数百円程度で、簡単にサンプルの </a:t>
            </a:r>
            <a:r>
              <a:rPr lang="en-US" altLang="ja-JP" sz="1400" dirty="0" err="1"/>
              <a:t>Mikaka</a:t>
            </a:r>
            <a:r>
              <a:rPr lang="en-US" altLang="ja-JP" sz="1400" dirty="0"/>
              <a:t> DDNS </a:t>
            </a:r>
            <a:r>
              <a:rPr lang="ja-JP" altLang="en-US" sz="1400" dirty="0"/>
              <a:t>実験サービス </a:t>
            </a:r>
            <a:r>
              <a:rPr lang="en-US" altLang="ja-JP" sz="1400" b="1" u="sng" dirty="0">
                <a:solidFill>
                  <a:srgbClr val="0000FF"/>
                </a:solidFill>
              </a:rPr>
              <a:t>https://mikaka.ne.jp/</a:t>
            </a:r>
            <a:r>
              <a:rPr lang="en-US" altLang="ja-JP" sz="1400" dirty="0"/>
              <a:t> </a:t>
            </a:r>
            <a:r>
              <a:rPr lang="ja-JP" altLang="en-US" sz="1400" dirty="0"/>
              <a:t>と同じものを自分で構築することが可能である。</a:t>
            </a:r>
            <a:endParaRPr lang="en-US" altLang="ja-JP" sz="1400" dirty="0"/>
          </a:p>
          <a:p>
            <a:pPr>
              <a:lnSpc>
                <a:spcPct val="120000"/>
              </a:lnSpc>
            </a:pPr>
            <a:endParaRPr lang="ja-JP" altLang="en-US" sz="1400" dirty="0"/>
          </a:p>
        </p:txBody>
      </p:sp>
      <p:sp>
        <p:nvSpPr>
          <p:cNvPr id="2" name="スライド番号プレースホルダー 1">
            <a:extLst>
              <a:ext uri="{FF2B5EF4-FFF2-40B4-BE49-F238E27FC236}">
                <a16:creationId xmlns:a16="http://schemas.microsoft.com/office/drawing/2014/main" id="{518BBE8F-D722-4DE4-88E0-17B3C77227A3}"/>
              </a:ext>
            </a:extLst>
          </p:cNvPr>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3" name="タイトル 2">
            <a:extLst>
              <a:ext uri="{FF2B5EF4-FFF2-40B4-BE49-F238E27FC236}">
                <a16:creationId xmlns:a16="http://schemas.microsoft.com/office/drawing/2014/main" id="{D1C813A8-5640-4AF6-B55D-6D3B9DB48BD9}"/>
              </a:ext>
            </a:extLst>
          </p:cNvPr>
          <p:cNvSpPr>
            <a:spLocks noGrp="1"/>
          </p:cNvSpPr>
          <p:nvPr>
            <p:ph type="title"/>
          </p:nvPr>
        </p:nvSpPr>
        <p:spPr/>
        <p:txBody>
          <a:bodyPr>
            <a:noAutofit/>
          </a:bodyPr>
          <a:lstStyle/>
          <a:p>
            <a:r>
              <a:rPr lang="en-US" altLang="ja-JP" sz="2400" dirty="0"/>
              <a:t>6-1. Dynamic DNS (DDNS) </a:t>
            </a:r>
            <a:r>
              <a:rPr lang="ja-JP" altLang="en-US" sz="2400" dirty="0"/>
              <a:t>を用いるとコンシューマ向け </a:t>
            </a:r>
            <a:r>
              <a:rPr lang="en-US" altLang="ja-JP" sz="2400" dirty="0"/>
              <a:t>ISP</a:t>
            </a:r>
            <a:r>
              <a:rPr lang="ja-JP" altLang="en-US" sz="2400" dirty="0"/>
              <a:t> の可変 </a:t>
            </a:r>
            <a:r>
              <a:rPr lang="en-US" altLang="ja-JP" sz="2400" dirty="0"/>
              <a:t>IP </a:t>
            </a:r>
            <a:r>
              <a:rPr lang="ja-JP" altLang="en-US" sz="2400" dirty="0"/>
              <a:t>アドレスでも中継 </a:t>
            </a:r>
            <a:r>
              <a:rPr lang="en-US" altLang="ja-JP" sz="2400" dirty="0"/>
              <a:t>GW </a:t>
            </a:r>
            <a:r>
              <a:rPr lang="ja-JP" altLang="en-US" sz="2400" dirty="0"/>
              <a:t>が構築可能。そのための </a:t>
            </a:r>
            <a:r>
              <a:rPr lang="en-US" altLang="ja-JP" sz="2400" dirty="0" err="1"/>
              <a:t>Mikaka</a:t>
            </a:r>
            <a:r>
              <a:rPr lang="en-US" altLang="ja-JP" sz="2400" dirty="0"/>
              <a:t> DDNS </a:t>
            </a:r>
            <a:r>
              <a:rPr lang="ja-JP" altLang="en-US" sz="2400" dirty="0"/>
              <a:t>サーバーも用意した。</a:t>
            </a:r>
          </a:p>
        </p:txBody>
      </p:sp>
    </p:spTree>
    <p:extLst>
      <p:ext uri="{BB962C8B-B14F-4D97-AF65-F5344CB8AC3E}">
        <p14:creationId xmlns:p14="http://schemas.microsoft.com/office/powerpoint/2010/main" val="1792616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B393A73-3A45-4EE4-B3C6-94D7F5FB91A3}"/>
              </a:ext>
            </a:extLst>
          </p:cNvPr>
          <p:cNvSpPr>
            <a:spLocks noGrp="1"/>
          </p:cNvSpPr>
          <p:nvPr>
            <p:ph idx="1"/>
          </p:nvPr>
        </p:nvSpPr>
        <p:spPr>
          <a:xfrm>
            <a:off x="332741" y="1136073"/>
            <a:ext cx="11545223" cy="1714700"/>
          </a:xfrm>
        </p:spPr>
        <p:txBody>
          <a:bodyPr>
            <a:normAutofit fontScale="62500" lnSpcReduction="20000"/>
          </a:bodyPr>
          <a:lstStyle/>
          <a:p>
            <a:r>
              <a:rPr kumimoji="1" lang="ja-JP" altLang="en-US" dirty="0"/>
              <a:t>中継ゲートウェイプログラム </a:t>
            </a:r>
            <a:r>
              <a:rPr kumimoji="1" lang="en-US" altLang="ja-JP" dirty="0"/>
              <a:t>(</a:t>
            </a:r>
            <a:r>
              <a:rPr kumimoji="1" lang="en-US" altLang="ja-JP" dirty="0" err="1"/>
              <a:t>thingate</a:t>
            </a:r>
            <a:r>
              <a:rPr kumimoji="1" lang="en-US" altLang="ja-JP" dirty="0"/>
              <a:t>) </a:t>
            </a:r>
            <a:r>
              <a:rPr kumimoji="1" lang="ja-JP" altLang="en-US" dirty="0"/>
              <a:t>の初期設定では、デフォルトで、</a:t>
            </a:r>
            <a:r>
              <a:rPr kumimoji="1" lang="en-US" altLang="ja-JP" dirty="0"/>
              <a:t>Dynamic DNS </a:t>
            </a:r>
            <a:r>
              <a:rPr kumimoji="1" lang="ja-JP" altLang="en-US" dirty="0"/>
              <a:t>クライアント機能が動作を開始するようになっている。</a:t>
            </a:r>
            <a:endParaRPr kumimoji="1" lang="en-US" altLang="ja-JP" dirty="0"/>
          </a:p>
          <a:p>
            <a:pPr lvl="1"/>
            <a:r>
              <a:rPr lang="en-US" altLang="ja-JP" dirty="0" err="1"/>
              <a:t>thingate</a:t>
            </a:r>
            <a:r>
              <a:rPr lang="en-US" altLang="ja-JP" dirty="0"/>
              <a:t> </a:t>
            </a:r>
            <a:r>
              <a:rPr lang="ja-JP" altLang="en-US" dirty="0"/>
              <a:t>プログラムがあるディレクトリ </a:t>
            </a:r>
            <a:r>
              <a:rPr lang="en-US" altLang="ja-JP" dirty="0"/>
              <a:t>(3-4, 5-11 </a:t>
            </a:r>
            <a:r>
              <a:rPr lang="ja-JP" altLang="en-US" dirty="0"/>
              <a:t>を参照</a:t>
            </a:r>
            <a:r>
              <a:rPr lang="en-US" altLang="ja-JP" dirty="0"/>
              <a:t>) </a:t>
            </a:r>
            <a:r>
              <a:rPr lang="ja-JP" altLang="en-US" dirty="0"/>
              <a:t>と同じ場所に、「</a:t>
            </a:r>
            <a:r>
              <a:rPr lang="en-US" altLang="ja-JP" dirty="0"/>
              <a:t>DDnsClient.ini</a:t>
            </a:r>
            <a:r>
              <a:rPr lang="ja-JP" altLang="en-US" dirty="0"/>
              <a:t>」ファイルが自動生成される。</a:t>
            </a:r>
            <a:endParaRPr lang="en-US" altLang="ja-JP" dirty="0"/>
          </a:p>
          <a:p>
            <a:pPr lvl="1"/>
            <a:r>
              <a:rPr kumimoji="1" lang="en-US" altLang="ja-JP" dirty="0"/>
              <a:t>DDnsClient.ini </a:t>
            </a:r>
            <a:r>
              <a:rPr kumimoji="1" lang="ja-JP" altLang="en-US" dirty="0"/>
              <a:t>ファイルは、中継ゲートウェイプログラム内蔵の </a:t>
            </a:r>
            <a:r>
              <a:rPr kumimoji="1" lang="en-US" altLang="ja-JP" dirty="0"/>
              <a:t>Dynamic DNS </a:t>
            </a:r>
            <a:r>
              <a:rPr kumimoji="1" lang="ja-JP" altLang="en-US" dirty="0"/>
              <a:t>クライアント機能の動作を制御する設定ファイルである。</a:t>
            </a:r>
            <a:endParaRPr kumimoji="1" lang="en-US" altLang="ja-JP" dirty="0"/>
          </a:p>
          <a:p>
            <a:r>
              <a:rPr kumimoji="1" lang="ja-JP" altLang="en-US" dirty="0"/>
              <a:t>そこで、</a:t>
            </a:r>
            <a:r>
              <a:rPr lang="en-US" altLang="ja-JP" dirty="0"/>
              <a:t>DDnsClient.ini </a:t>
            </a:r>
            <a:r>
              <a:rPr lang="ja-JP" altLang="en-US" dirty="0"/>
              <a:t>ファイルを、テキストエディタ </a:t>
            </a:r>
            <a:r>
              <a:rPr lang="en-US" altLang="ja-JP" dirty="0"/>
              <a:t>(Linux: nano, Windows: </a:t>
            </a:r>
            <a:r>
              <a:rPr lang="ja-JP" altLang="en-US" dirty="0"/>
              <a:t>メモ帳 等</a:t>
            </a:r>
            <a:r>
              <a:rPr lang="en-US" altLang="ja-JP" dirty="0"/>
              <a:t>) </a:t>
            </a:r>
            <a:r>
              <a:rPr lang="ja-JP" altLang="en-US" dirty="0"/>
              <a:t>で開いて、中身を見てみよう。</a:t>
            </a:r>
          </a:p>
          <a:p>
            <a:r>
              <a:rPr lang="en-US" altLang="ja-JP" dirty="0"/>
              <a:t>DDnsClient.ini </a:t>
            </a:r>
            <a:r>
              <a:rPr lang="ja-JP" altLang="en-US" dirty="0"/>
              <a:t>ファイルの内容はいくつかの項目があるが、重要なのは、わずか </a:t>
            </a:r>
            <a:r>
              <a:rPr lang="en-US" altLang="ja-JP" dirty="0"/>
              <a:t>2 </a:t>
            </a:r>
            <a:r>
              <a:rPr lang="ja-JP" altLang="en-US" dirty="0"/>
              <a:t>行である。以下で詳しく図解する。</a:t>
            </a:r>
            <a:endParaRPr lang="en-US" altLang="ja-JP" dirty="0"/>
          </a:p>
        </p:txBody>
      </p:sp>
      <p:sp>
        <p:nvSpPr>
          <p:cNvPr id="3" name="スライド番号プレースホルダー 2">
            <a:extLst>
              <a:ext uri="{FF2B5EF4-FFF2-40B4-BE49-F238E27FC236}">
                <a16:creationId xmlns:a16="http://schemas.microsoft.com/office/drawing/2014/main" id="{7DF95A2A-209B-422D-8FC0-D0E5C6A0A995}"/>
              </a:ext>
            </a:extLst>
          </p:cNvPr>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a:extLst>
              <a:ext uri="{FF2B5EF4-FFF2-40B4-BE49-F238E27FC236}">
                <a16:creationId xmlns:a16="http://schemas.microsoft.com/office/drawing/2014/main" id="{34A22C9A-184A-48E0-BDB6-C99CCE1FCCD3}"/>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(1/4)</a:t>
            </a:r>
            <a:endParaRPr kumimoji="1" lang="ja-JP" altLang="en-US" sz="2800" dirty="0"/>
          </a:p>
        </p:txBody>
      </p:sp>
      <p:sp>
        <p:nvSpPr>
          <p:cNvPr id="5" name="テキスト ボックス 4">
            <a:extLst>
              <a:ext uri="{FF2B5EF4-FFF2-40B4-BE49-F238E27FC236}">
                <a16:creationId xmlns:a16="http://schemas.microsoft.com/office/drawing/2014/main" id="{E731819B-DE57-4CDB-BA87-E468F37BB432}"/>
              </a:ext>
            </a:extLst>
          </p:cNvPr>
          <p:cNvSpPr txBox="1"/>
          <p:nvPr/>
        </p:nvSpPr>
        <p:spPr>
          <a:xfrm>
            <a:off x="410233" y="3664654"/>
            <a:ext cx="11467731" cy="1600438"/>
          </a:xfrm>
          <a:prstGeom prst="rect">
            <a:avLst/>
          </a:prstGeom>
          <a:noFill/>
          <a:ln>
            <a:solidFill>
              <a:schemeClr val="tx1"/>
            </a:solidFill>
          </a:ln>
        </p:spPr>
        <p:txBody>
          <a:bodyPr wrap="square" rtlCol="0">
            <a:spAutoFit/>
          </a:bodyPr>
          <a:lstStyle/>
          <a:p>
            <a:pPr latinLnBrk="1"/>
            <a:r>
              <a:rPr lang="en-US" altLang="ja-JP" sz="1400" dirty="0"/>
              <a:t># DDNS </a:t>
            </a:r>
            <a:r>
              <a:rPr lang="ja-JP" altLang="en-US" sz="1400" dirty="0"/>
              <a:t>機能を有効にするか否かを指定します。</a:t>
            </a:r>
          </a:p>
          <a:p>
            <a:pPr latinLnBrk="1"/>
            <a:r>
              <a:rPr lang="en-US" altLang="ja-JP" sz="1400" dirty="0"/>
              <a:t>DDNS_ENABLED            true</a:t>
            </a:r>
          </a:p>
          <a:p>
            <a:pPr latinLnBrk="1"/>
            <a:endParaRPr lang="en-US" altLang="ja-JP" sz="1400" dirty="0"/>
          </a:p>
          <a:p>
            <a:pPr latinLnBrk="1"/>
            <a:r>
              <a:rPr lang="en-US" altLang="ja-JP" sz="1400" dirty="0"/>
              <a:t># DDNS </a:t>
            </a:r>
            <a:r>
              <a:rPr lang="ja-JP" altLang="en-US" sz="1400" dirty="0"/>
              <a:t>エントリを更新するために呼び出す </a:t>
            </a:r>
            <a:r>
              <a:rPr lang="en-US" altLang="ja-JP" sz="1400" dirty="0"/>
              <a:t>URL </a:t>
            </a:r>
            <a:r>
              <a:rPr lang="ja-JP" altLang="en-US" sz="1400" dirty="0"/>
              <a:t>を指定します。</a:t>
            </a:r>
          </a:p>
          <a:p>
            <a:pPr latinLnBrk="1"/>
            <a:r>
              <a:rPr lang="en-US" altLang="ja-JP" sz="1400" dirty="0"/>
              <a:t>DDNS_UPDATE_URL         https://ddns-api-v4-static.mikaka.ne.jp/rpc/DDNS_Host/?ip=myip&amp;secretKey= 112233445566●●××△△AABBCCDDEEFF</a:t>
            </a:r>
            <a:br>
              <a:rPr lang="en-US" altLang="ja-JP" sz="1400" dirty="0"/>
            </a:br>
            <a:r>
              <a:rPr lang="en-US" altLang="ja-JP" sz="1400" dirty="0"/>
              <a:t>&amp;email=abc@example.org</a:t>
            </a:r>
          </a:p>
          <a:p>
            <a:pPr latinLnBrk="1"/>
            <a:endParaRPr lang="en-US" altLang="ja-JP" sz="1400" dirty="0"/>
          </a:p>
        </p:txBody>
      </p:sp>
      <p:sp>
        <p:nvSpPr>
          <p:cNvPr id="6" name="正方形/長方形 5">
            <a:extLst>
              <a:ext uri="{FF2B5EF4-FFF2-40B4-BE49-F238E27FC236}">
                <a16:creationId xmlns:a16="http://schemas.microsoft.com/office/drawing/2014/main" id="{60FDDA8F-1ECE-48B1-B4A2-822B43550E18}"/>
              </a:ext>
            </a:extLst>
          </p:cNvPr>
          <p:cNvSpPr/>
          <p:nvPr/>
        </p:nvSpPr>
        <p:spPr>
          <a:xfrm>
            <a:off x="1999281" y="3931770"/>
            <a:ext cx="604435"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右矢印 9">
            <a:extLst>
              <a:ext uri="{FF2B5EF4-FFF2-40B4-BE49-F238E27FC236}">
                <a16:creationId xmlns:a16="http://schemas.microsoft.com/office/drawing/2014/main" id="{5924F82B-23D8-4C29-A043-1BF112954934}"/>
              </a:ext>
            </a:extLst>
          </p:cNvPr>
          <p:cNvSpPr/>
          <p:nvPr/>
        </p:nvSpPr>
        <p:spPr>
          <a:xfrm rot="8565818">
            <a:off x="2594781" y="34682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F64D620-3967-49E3-A5FA-2EE4CC77B4D2}"/>
              </a:ext>
            </a:extLst>
          </p:cNvPr>
          <p:cNvSpPr txBox="1"/>
          <p:nvPr/>
        </p:nvSpPr>
        <p:spPr>
          <a:xfrm>
            <a:off x="3320312" y="2994590"/>
            <a:ext cx="5864469" cy="523220"/>
          </a:xfrm>
          <a:prstGeom prst="rect">
            <a:avLst/>
          </a:prstGeom>
          <a:solidFill>
            <a:srgbClr val="FFFFCC"/>
          </a:solidFill>
          <a:ln w="19050">
            <a:solidFill>
              <a:schemeClr val="tx1"/>
            </a:solidFill>
          </a:ln>
        </p:spPr>
        <p:txBody>
          <a:bodyPr wrap="square" rtlCol="0">
            <a:spAutoFit/>
          </a:bodyPr>
          <a:lstStyle/>
          <a:p>
            <a:r>
              <a:rPr kumimoji="1" lang="en-US" altLang="ja-JP" sz="1400" dirty="0"/>
              <a:t>DDNS_ENABLED </a:t>
            </a:r>
            <a:r>
              <a:rPr kumimoji="1" lang="ja-JP" altLang="en-US" sz="1400" dirty="0"/>
              <a:t>が </a:t>
            </a:r>
            <a:r>
              <a:rPr kumimoji="1" lang="en-US" altLang="ja-JP" sz="1400" dirty="0"/>
              <a:t>true </a:t>
            </a:r>
            <a:r>
              <a:rPr kumimoji="1" lang="ja-JP" altLang="en-US" sz="1400" dirty="0"/>
              <a:t>の場合 </a:t>
            </a:r>
            <a:r>
              <a:rPr kumimoji="1" lang="en-US" altLang="ja-JP" sz="1400" dirty="0"/>
              <a:t>(</a:t>
            </a:r>
            <a:r>
              <a:rPr kumimoji="1" lang="ja-JP" altLang="en-US" sz="1400" dirty="0"/>
              <a:t>デフォルト</a:t>
            </a:r>
            <a:r>
              <a:rPr kumimoji="1" lang="en-US" altLang="ja-JP" sz="1400" dirty="0"/>
              <a:t>)</a:t>
            </a:r>
            <a:r>
              <a:rPr kumimoji="1" lang="ja-JP" altLang="en-US" sz="1400" dirty="0"/>
              <a:t>、</a:t>
            </a:r>
            <a:r>
              <a:rPr kumimoji="1" lang="en-US" altLang="ja-JP" sz="1400" dirty="0"/>
              <a:t>DDNS </a:t>
            </a:r>
            <a:r>
              <a:rPr kumimoji="1" lang="ja-JP" altLang="en-US" sz="1400" dirty="0"/>
              <a:t>クライアント機能が動作する。</a:t>
            </a:r>
            <a:endParaRPr kumimoji="1" lang="en-US" altLang="ja-JP" sz="1400" dirty="0"/>
          </a:p>
          <a:p>
            <a:r>
              <a:rPr lang="en-US" altLang="ja-JP" sz="1400" dirty="0"/>
              <a:t>false </a:t>
            </a:r>
            <a:r>
              <a:rPr lang="ja-JP" altLang="en-US" sz="1400" dirty="0"/>
              <a:t>に変更すると、動作が停止する。</a:t>
            </a:r>
            <a:r>
              <a:rPr lang="ja-JP" altLang="en-US" sz="1400" b="1" u="sng" dirty="0">
                <a:solidFill>
                  <a:schemeClr val="accent6">
                    <a:lumMod val="50000"/>
                  </a:schemeClr>
                </a:solidFill>
              </a:rPr>
              <a:t>つまり、変更する必要はない。</a:t>
            </a:r>
          </a:p>
        </p:txBody>
      </p:sp>
      <p:sp>
        <p:nvSpPr>
          <p:cNvPr id="10" name="正方形/長方形 9">
            <a:extLst>
              <a:ext uri="{FF2B5EF4-FFF2-40B4-BE49-F238E27FC236}">
                <a16:creationId xmlns:a16="http://schemas.microsoft.com/office/drawing/2014/main" id="{4940B014-888D-44F1-9F72-7BC32A8B6705}"/>
              </a:ext>
            </a:extLst>
          </p:cNvPr>
          <p:cNvSpPr/>
          <p:nvPr/>
        </p:nvSpPr>
        <p:spPr>
          <a:xfrm>
            <a:off x="7950630" y="4590448"/>
            <a:ext cx="341737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1CAAC13-B653-49A9-A9F8-6BB3407AD07D}"/>
              </a:ext>
            </a:extLst>
          </p:cNvPr>
          <p:cNvSpPr/>
          <p:nvPr/>
        </p:nvSpPr>
        <p:spPr>
          <a:xfrm>
            <a:off x="1069383" y="4791926"/>
            <a:ext cx="1487837"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9">
            <a:extLst>
              <a:ext uri="{FF2B5EF4-FFF2-40B4-BE49-F238E27FC236}">
                <a16:creationId xmlns:a16="http://schemas.microsoft.com/office/drawing/2014/main" id="{03EE2287-C7F5-4F53-87AB-FCD85DAE93CF}"/>
              </a:ext>
            </a:extLst>
          </p:cNvPr>
          <p:cNvSpPr/>
          <p:nvPr/>
        </p:nvSpPr>
        <p:spPr>
          <a:xfrm rot="16200000">
            <a:off x="8091379" y="4902784"/>
            <a:ext cx="53380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FCF4475-2E03-4E8E-B547-E5F023207F8E}"/>
              </a:ext>
            </a:extLst>
          </p:cNvPr>
          <p:cNvSpPr txBox="1"/>
          <p:nvPr/>
        </p:nvSpPr>
        <p:spPr>
          <a:xfrm>
            <a:off x="5755037" y="5404823"/>
            <a:ext cx="6031424" cy="1384995"/>
          </a:xfrm>
          <a:prstGeom prst="rect">
            <a:avLst/>
          </a:prstGeom>
          <a:solidFill>
            <a:srgbClr val="FFFFCC"/>
          </a:solidFill>
          <a:ln w="19050">
            <a:solidFill>
              <a:schemeClr val="tx1"/>
            </a:solidFill>
          </a:ln>
        </p:spPr>
        <p:txBody>
          <a:bodyPr wrap="square" rtlCol="0">
            <a:spAutoFit/>
          </a:bodyPr>
          <a:lstStyle/>
          <a:p>
            <a:r>
              <a:rPr kumimoji="1" lang="ja-JP" altLang="en-US" sz="1400" dirty="0"/>
              <a:t>この </a:t>
            </a:r>
            <a:r>
              <a:rPr lang="en-US" altLang="ja-JP" sz="1400" dirty="0"/>
              <a:t>20 </a:t>
            </a:r>
            <a:r>
              <a:rPr lang="ja-JP" altLang="en-US" sz="1400" dirty="0"/>
              <a:t>バイトの </a:t>
            </a:r>
            <a:r>
              <a:rPr lang="en-US" altLang="ja-JP" sz="1400" dirty="0"/>
              <a:t>16 </a:t>
            </a:r>
            <a:r>
              <a:rPr lang="ja-JP" altLang="en-US" sz="1400" dirty="0"/>
              <a:t>進数文字列は、「シークレットキー」と呼ばれる。これは、この </a:t>
            </a:r>
            <a:r>
              <a:rPr lang="en-US" altLang="ja-JP" sz="1400" dirty="0"/>
              <a:t>DDNS </a:t>
            </a:r>
            <a:r>
              <a:rPr lang="ja-JP" altLang="en-US" sz="1400" dirty="0"/>
              <a:t>クライアントそのものを識別する、世界で唯一のユニークな秘密の鍵である。初回起動時に乱数で自動生成される。</a:t>
            </a:r>
            <a:r>
              <a:rPr lang="ja-JP" altLang="en-US" sz="1400" b="1" u="sng" dirty="0">
                <a:solidFill>
                  <a:schemeClr val="accent6">
                    <a:lumMod val="50000"/>
                  </a:schemeClr>
                </a:solidFill>
              </a:rPr>
              <a:t>つまり、変更する必要はない。</a:t>
            </a:r>
            <a:r>
              <a:rPr lang="ja-JP" altLang="en-US" sz="1400" dirty="0"/>
              <a:t>将来中継 </a:t>
            </a:r>
            <a:r>
              <a:rPr lang="en-US" altLang="ja-JP" sz="1400" dirty="0"/>
              <a:t>GW </a:t>
            </a:r>
            <a:r>
              <a:rPr lang="ja-JP" altLang="en-US" sz="1400" dirty="0"/>
              <a:t>のディスクを紛失・破損させる可能性がある場合は、予め、このシークレットキーの値を安全な場所にメモしておくべきである。シークレットキーがあれば、中継 </a:t>
            </a:r>
            <a:r>
              <a:rPr lang="en-US" altLang="ja-JP" sz="1400" dirty="0"/>
              <a:t>GW </a:t>
            </a:r>
            <a:r>
              <a:rPr lang="ja-JP" altLang="en-US" sz="1400" dirty="0"/>
              <a:t>を再構築した場合でも、同じ </a:t>
            </a:r>
            <a:r>
              <a:rPr lang="en-US" altLang="ja-JP" sz="1400" dirty="0"/>
              <a:t>DDNS </a:t>
            </a:r>
            <a:r>
              <a:rPr lang="ja-JP" altLang="en-US" sz="1400" dirty="0"/>
              <a:t>ホスト名を継続利用することが可能となるからである。</a:t>
            </a:r>
          </a:p>
        </p:txBody>
      </p:sp>
      <p:sp>
        <p:nvSpPr>
          <p:cNvPr id="15" name="右矢印 9">
            <a:extLst>
              <a:ext uri="{FF2B5EF4-FFF2-40B4-BE49-F238E27FC236}">
                <a16:creationId xmlns:a16="http://schemas.microsoft.com/office/drawing/2014/main" id="{363143CE-3047-4DB2-9C5E-49CEC10D5518}"/>
              </a:ext>
            </a:extLst>
          </p:cNvPr>
          <p:cNvSpPr/>
          <p:nvPr/>
        </p:nvSpPr>
        <p:spPr>
          <a:xfrm rot="16200000">
            <a:off x="1488344" y="5101241"/>
            <a:ext cx="415859"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6599940-A7B5-4396-8677-C98CDC1FFF27}"/>
              </a:ext>
            </a:extLst>
          </p:cNvPr>
          <p:cNvSpPr txBox="1"/>
          <p:nvPr/>
        </p:nvSpPr>
        <p:spPr>
          <a:xfrm>
            <a:off x="664662" y="5532208"/>
            <a:ext cx="4553919" cy="1200329"/>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200" dirty="0"/>
              <a:t>万一シークレットキーを紛失してしまった場合に備え、</a:t>
            </a:r>
            <a:r>
              <a:rPr kumimoji="1" lang="en-US" altLang="ja-JP" sz="1200" dirty="0"/>
              <a:t>DDNS </a:t>
            </a:r>
            <a:r>
              <a:rPr kumimoji="1" lang="ja-JP" altLang="en-US" sz="1200" dirty="0"/>
              <a:t>サービスの </a:t>
            </a:r>
            <a:r>
              <a:rPr kumimoji="1" lang="en-US" altLang="ja-JP" sz="1200" dirty="0"/>
              <a:t>Web </a:t>
            </a:r>
            <a:r>
              <a:rPr kumimoji="1" lang="ja-JP" altLang="en-US" sz="1200" dirty="0"/>
              <a:t>サイトに </a:t>
            </a:r>
            <a:r>
              <a:rPr kumimoji="1" lang="en-US" altLang="ja-JP" sz="1200" dirty="0"/>
              <a:t>Web </a:t>
            </a:r>
            <a:r>
              <a:rPr kumimoji="1" lang="ja-JP" altLang="en-US" sz="1200" dirty="0"/>
              <a:t>ブラウザでアクセスすると、直ちに電子メールでキーの再発行を受けることができるように、メールアドレスを登録しておくことができる。デフォルトでは </a:t>
            </a:r>
            <a:r>
              <a:rPr kumimoji="1" lang="en-US" altLang="ja-JP" sz="1200" dirty="0"/>
              <a:t>abc@example.org </a:t>
            </a:r>
            <a:r>
              <a:rPr kumimoji="1" lang="ja-JP" altLang="en-US" sz="1200" dirty="0"/>
              <a:t>というサンプルメールアドレスが記載されている。</a:t>
            </a:r>
            <a:r>
              <a:rPr kumimoji="1" lang="ja-JP" altLang="en-US" sz="1200" b="1" u="sng" dirty="0">
                <a:solidFill>
                  <a:srgbClr val="C00000"/>
                </a:solidFill>
              </a:rPr>
              <a:t>変更することを推奨する。</a:t>
            </a:r>
            <a:r>
              <a:rPr kumimoji="1" lang="ja-JP" altLang="en-US" sz="1200" dirty="0"/>
              <a:t>メールによるキー回復の詳細は、 </a:t>
            </a:r>
            <a:r>
              <a:rPr kumimoji="1" lang="en-US" altLang="ja-JP" sz="1200" u="sng" dirty="0">
                <a:solidFill>
                  <a:srgbClr val="0000FF"/>
                </a:solidFill>
              </a:rPr>
              <a:t>https://mikaka.ne.jp/control/DDNS_HostRecoveryByEmail/</a:t>
            </a:r>
            <a:r>
              <a:rPr kumimoji="1" lang="ja-JP" altLang="en-US" sz="1200" dirty="0"/>
              <a:t> を参照。</a:t>
            </a:r>
            <a:endParaRPr lang="ja-JP" altLang="en-US" sz="1200" b="1" dirty="0">
              <a:solidFill>
                <a:schemeClr val="accent6">
                  <a:lumMod val="50000"/>
                </a:schemeClr>
              </a:solidFill>
            </a:endParaRPr>
          </a:p>
        </p:txBody>
      </p:sp>
    </p:spTree>
    <p:extLst>
      <p:ext uri="{BB962C8B-B14F-4D97-AF65-F5344CB8AC3E}">
        <p14:creationId xmlns:p14="http://schemas.microsoft.com/office/powerpoint/2010/main" val="16430078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932232"/>
          </a:xfrm>
        </p:spPr>
        <p:txBody>
          <a:bodyPr>
            <a:normAutofit fontScale="77500" lnSpcReduction="20000"/>
          </a:bodyPr>
          <a:lstStyle/>
          <a:p>
            <a:r>
              <a:rPr lang="ja-JP" altLang="en-US" sz="2000" dirty="0"/>
              <a:t>前頁の説明のとおり、</a:t>
            </a:r>
            <a:r>
              <a:rPr lang="en-US" altLang="ja-JP" sz="2000" dirty="0" err="1"/>
              <a:t>thingate</a:t>
            </a:r>
            <a:r>
              <a:rPr lang="en-US" altLang="ja-JP" sz="2000" dirty="0"/>
              <a:t> </a:t>
            </a:r>
            <a:r>
              <a:rPr lang="ja-JP" altLang="en-US" sz="2000" dirty="0"/>
              <a:t>の初回起動時には </a:t>
            </a:r>
            <a:r>
              <a:rPr lang="en-US" altLang="ja-JP" sz="2000" dirty="0"/>
              <a:t>DDnsClient.ini</a:t>
            </a:r>
            <a:r>
              <a:rPr lang="ja-JP" altLang="en-US" sz="2000" dirty="0"/>
              <a:t> の </a:t>
            </a:r>
            <a:r>
              <a:rPr lang="en-US" altLang="ja-JP" sz="2000" dirty="0"/>
              <a:t>DDNS_UPDATE_URL </a:t>
            </a:r>
            <a:r>
              <a:rPr lang="ja-JP" altLang="en-US" sz="2000" dirty="0"/>
              <a:t>文字列内に </a:t>
            </a:r>
            <a:r>
              <a:rPr lang="en-US" altLang="ja-JP" sz="2000" dirty="0" err="1"/>
              <a:t>secretKey</a:t>
            </a:r>
            <a:r>
              <a:rPr lang="en-US" altLang="ja-JP" sz="2000" dirty="0"/>
              <a:t>=</a:t>
            </a:r>
            <a:r>
              <a:rPr lang="en-US" altLang="ja-JP" sz="2000" b="1" dirty="0">
                <a:solidFill>
                  <a:schemeClr val="accent2">
                    <a:lumMod val="50000"/>
                  </a:schemeClr>
                </a:solidFill>
              </a:rPr>
              <a:t>112233445566●●××△△AABBCCDDEEFF</a:t>
            </a:r>
            <a:r>
              <a:rPr lang="en-US" altLang="ja-JP" sz="2000" dirty="0"/>
              <a:t> </a:t>
            </a:r>
            <a:r>
              <a:rPr lang="ja-JP" altLang="en-US" sz="2000" dirty="0"/>
              <a:t>のような表記でシークレットキー </a:t>
            </a:r>
            <a:r>
              <a:rPr lang="en-US" altLang="ja-JP" sz="2000" dirty="0"/>
              <a:t>(20 </a:t>
            </a:r>
            <a:r>
              <a:rPr lang="ja-JP" altLang="en-US" sz="2000" dirty="0"/>
              <a:t>バイト、</a:t>
            </a:r>
            <a:r>
              <a:rPr lang="en-US" altLang="ja-JP" sz="2000" dirty="0"/>
              <a:t>40 </a:t>
            </a:r>
            <a:r>
              <a:rPr lang="ja-JP" altLang="en-US" sz="2000" dirty="0"/>
              <a:t>文字</a:t>
            </a:r>
            <a:r>
              <a:rPr lang="en-US" altLang="ja-JP" sz="2000" dirty="0"/>
              <a:t>) </a:t>
            </a:r>
            <a:r>
              <a:rPr lang="ja-JP" altLang="en-US" sz="2000" dirty="0"/>
              <a:t>が自動生成されているのである。</a:t>
            </a:r>
            <a:endParaRPr lang="en-US" altLang="ja-JP" sz="2000" dirty="0"/>
          </a:p>
          <a:p>
            <a:r>
              <a:rPr lang="en-US" altLang="ja-JP" sz="2000" dirty="0"/>
              <a:t>DDNS </a:t>
            </a:r>
            <a:r>
              <a:rPr lang="ja-JP" altLang="en-US" sz="2000" dirty="0"/>
              <a:t>サービスにより、シークレットキーごとに </a:t>
            </a:r>
            <a:r>
              <a:rPr lang="en-US" altLang="ja-JP" sz="2000" dirty="0"/>
              <a:t>DDNS </a:t>
            </a:r>
            <a:r>
              <a:rPr lang="ja-JP" altLang="en-US" sz="2000" dirty="0"/>
              <a:t>ホストが定義され、新しい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のようなホストラベルが紐付けられるのである。</a:t>
            </a:r>
            <a:endParaRPr lang="en-US" altLang="ja-JP" sz="2000" dirty="0"/>
          </a:p>
          <a:p>
            <a:pPr lvl="1"/>
            <a:r>
              <a:rPr lang="ja-JP" altLang="en-US" sz="1600" dirty="0"/>
              <a:t>「ホストラベル」 </a:t>
            </a:r>
            <a:r>
              <a:rPr lang="en-US" altLang="ja-JP" sz="1600" dirty="0"/>
              <a:t>+ </a:t>
            </a:r>
            <a:r>
              <a:rPr lang="ja-JP" altLang="en-US" sz="1600" dirty="0"/>
              <a:t>「</a:t>
            </a:r>
            <a:r>
              <a:rPr lang="en-US" altLang="ja-JP" sz="1600" dirty="0"/>
              <a:t>DDNS </a:t>
            </a:r>
            <a:r>
              <a:rPr lang="ja-JP" altLang="en-US" sz="1600" dirty="0"/>
              <a:t>サービスのドメイン名」 が、</a:t>
            </a:r>
            <a:r>
              <a:rPr lang="en-US" altLang="ja-JP" sz="1600" dirty="0"/>
              <a:t>DNS </a:t>
            </a:r>
            <a:r>
              <a:rPr lang="ja-JP" altLang="en-US" sz="1600" dirty="0"/>
              <a:t>の </a:t>
            </a:r>
            <a:r>
              <a:rPr lang="en-US" altLang="ja-JP" sz="1600" dirty="0"/>
              <a:t>FQDN (</a:t>
            </a:r>
            <a:r>
              <a:rPr lang="ja-JP" altLang="en-US" sz="1600" dirty="0"/>
              <a:t>完全表記のホスト名</a:t>
            </a:r>
            <a:r>
              <a:rPr lang="en-US" altLang="ja-JP" sz="1600" dirty="0"/>
              <a:t>) </a:t>
            </a:r>
            <a:r>
              <a:rPr lang="ja-JP" altLang="en-US" sz="1600" dirty="0"/>
              <a:t>である。</a:t>
            </a:r>
          </a:p>
          <a:p>
            <a:pPr lvl="1"/>
            <a:r>
              <a:rPr lang="ja-JP" altLang="en-US" sz="1600" dirty="0"/>
              <a:t>たとえば、上記の例では、</a:t>
            </a:r>
            <a:r>
              <a:rPr lang="en-US" altLang="ja-JP" sz="1600" dirty="0"/>
              <a:t> </a:t>
            </a:r>
            <a:r>
              <a:rPr lang="en-US" altLang="ja-JP" sz="1600" b="1" u="sng" dirty="0">
                <a:solidFill>
                  <a:srgbClr val="0000FF"/>
                </a:solidFill>
              </a:rPr>
              <a:t>neko123456789012</a:t>
            </a:r>
            <a:r>
              <a:rPr lang="en-US" altLang="ja-JP" sz="1600" b="1" u="sng" dirty="0">
                <a:solidFill>
                  <a:schemeClr val="accent6">
                    <a:lumMod val="50000"/>
                  </a:schemeClr>
                </a:solidFill>
              </a:rPr>
              <a:t>.mikaka.ne.jp</a:t>
            </a:r>
            <a:r>
              <a:rPr lang="en-US" altLang="ja-JP" sz="1600" dirty="0"/>
              <a:t> </a:t>
            </a:r>
            <a:r>
              <a:rPr lang="ja-JP" altLang="en-US" sz="1600" dirty="0"/>
              <a:t>がデフォルトの </a:t>
            </a:r>
            <a:r>
              <a:rPr lang="en-US" altLang="ja-JP" sz="1600" dirty="0"/>
              <a:t>FQDN </a:t>
            </a:r>
            <a:r>
              <a:rPr lang="ja-JP" altLang="en-US" sz="1600" dirty="0"/>
              <a:t>であるということになる。</a:t>
            </a:r>
            <a:endParaRPr lang="en-US" altLang="ja-JP" sz="1600" dirty="0"/>
          </a:p>
          <a:p>
            <a:r>
              <a:rPr lang="en-US" altLang="ja-JP" sz="2000" dirty="0"/>
              <a:t>DDNS </a:t>
            </a:r>
            <a:r>
              <a:rPr lang="ja-JP" altLang="en-US" sz="2000" dirty="0"/>
              <a:t>サービスの </a:t>
            </a:r>
            <a:r>
              <a:rPr lang="en-US" altLang="ja-JP" sz="2000" dirty="0"/>
              <a:t>Web </a:t>
            </a:r>
            <a:r>
              <a:rPr lang="ja-JP" altLang="en-US" sz="2000" dirty="0"/>
              <a:t>サイト上で、シークレットキーを指定すれば、現在関連付けられているホストラベルを、今すぐに確認することができる。</a:t>
            </a:r>
            <a:endParaRPr lang="en-US" altLang="ja-JP" sz="2000" dirty="0"/>
          </a:p>
          <a:p>
            <a:r>
              <a:rPr lang="ja-JP" altLang="en-US" sz="2000" dirty="0"/>
              <a:t>読者の環境での </a:t>
            </a:r>
            <a:r>
              <a:rPr lang="en-US" altLang="ja-JP" sz="2000" dirty="0"/>
              <a:t>DDnsClient.ini </a:t>
            </a:r>
            <a:r>
              <a:rPr lang="ja-JP" altLang="en-US" sz="2000" dirty="0"/>
              <a:t>ファイル内の実際の</a:t>
            </a:r>
            <a:r>
              <a:rPr lang="ja-JP" altLang="en-US" sz="2000" i="1" dirty="0"/>
              <a:t>シークレットキー</a:t>
            </a:r>
            <a:r>
              <a:rPr lang="ja-JP" altLang="en-US" sz="2000" dirty="0"/>
              <a:t>の値をコピー</a:t>
            </a:r>
            <a:r>
              <a:rPr lang="en-US" altLang="ja-JP" sz="2000" dirty="0"/>
              <a:t>&amp;</a:t>
            </a:r>
            <a:r>
              <a:rPr lang="ja-JP" altLang="en-US" sz="2000" dirty="0"/>
              <a:t>ペーストして、以下のコントロールパネルの </a:t>
            </a:r>
            <a:r>
              <a:rPr lang="en-US" altLang="ja-JP" sz="2000" dirty="0"/>
              <a:t>Web </a:t>
            </a:r>
            <a:r>
              <a:rPr lang="ja-JP" altLang="en-US" sz="2000" dirty="0"/>
              <a:t>サイトに入力してみよう。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(2/4)</a:t>
            </a:r>
            <a:endParaRPr lang="ja-JP" altLang="en-US" sz="2800" dirty="0"/>
          </a:p>
        </p:txBody>
      </p:sp>
      <p:pic>
        <p:nvPicPr>
          <p:cNvPr id="8" name="図 7">
            <a:extLst>
              <a:ext uri="{FF2B5EF4-FFF2-40B4-BE49-F238E27FC236}">
                <a16:creationId xmlns:a16="http://schemas.microsoft.com/office/drawing/2014/main" id="{09956220-9E80-45AC-9068-6824804B3E49}"/>
              </a:ext>
            </a:extLst>
          </p:cNvPr>
          <p:cNvPicPr>
            <a:picLocks noChangeAspect="1"/>
          </p:cNvPicPr>
          <p:nvPr/>
        </p:nvPicPr>
        <p:blipFill>
          <a:blip r:embed="rId2"/>
          <a:stretch>
            <a:fillRect/>
          </a:stretch>
        </p:blipFill>
        <p:spPr>
          <a:xfrm>
            <a:off x="3162809" y="3930268"/>
            <a:ext cx="3524710" cy="2743423"/>
          </a:xfrm>
          <a:prstGeom prst="rect">
            <a:avLst/>
          </a:prstGeom>
          <a:ln w="19050">
            <a:solidFill>
              <a:schemeClr val="tx1"/>
            </a:solidFill>
          </a:ln>
        </p:spPr>
      </p:pic>
      <p:sp>
        <p:nvSpPr>
          <p:cNvPr id="9" name="正方形/長方形 8">
            <a:extLst>
              <a:ext uri="{FF2B5EF4-FFF2-40B4-BE49-F238E27FC236}">
                <a16:creationId xmlns:a16="http://schemas.microsoft.com/office/drawing/2014/main" id="{5D46686F-39C8-4844-B296-6DB3078A454A}"/>
              </a:ext>
            </a:extLst>
          </p:cNvPr>
          <p:cNvSpPr/>
          <p:nvPr/>
        </p:nvSpPr>
        <p:spPr>
          <a:xfrm>
            <a:off x="3835830" y="5020929"/>
            <a:ext cx="278194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a:extLst>
              <a:ext uri="{FF2B5EF4-FFF2-40B4-BE49-F238E27FC236}">
                <a16:creationId xmlns:a16="http://schemas.microsoft.com/office/drawing/2014/main" id="{15010F6B-BE70-42E4-9BEE-76948F9BB041}"/>
              </a:ext>
            </a:extLst>
          </p:cNvPr>
          <p:cNvSpPr/>
          <p:nvPr/>
        </p:nvSpPr>
        <p:spPr>
          <a:xfrm>
            <a:off x="2719544" y="505742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3A4E2BB-7D39-4AEA-99A3-46EA9F3AD4CD}"/>
              </a:ext>
            </a:extLst>
          </p:cNvPr>
          <p:cNvSpPr txBox="1"/>
          <p:nvPr/>
        </p:nvSpPr>
        <p:spPr>
          <a:xfrm>
            <a:off x="340828" y="3844052"/>
            <a:ext cx="2308973" cy="203132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sz="1400" dirty="0"/>
              <a:t>上記 </a:t>
            </a:r>
            <a:r>
              <a:rPr kumimoji="1" lang="en-US" altLang="ja-JP" sz="1400" dirty="0"/>
              <a:t>URL </a:t>
            </a:r>
            <a:r>
              <a:rPr kumimoji="1" lang="ja-JP" altLang="en-US" sz="1400" dirty="0"/>
              <a:t>から </a:t>
            </a:r>
            <a:r>
              <a:rPr kumimoji="1" lang="en-US" altLang="ja-JP" sz="1400" dirty="0"/>
              <a:t>DDNS </a:t>
            </a:r>
            <a:r>
              <a:rPr kumimoji="1" lang="ja-JP" altLang="en-US" sz="1400" dirty="0"/>
              <a:t>のコントロールパネルを開き、</a:t>
            </a:r>
            <a:r>
              <a:rPr kumimoji="1" lang="en-US" altLang="ja-JP" sz="1400" dirty="0" err="1"/>
              <a:t>secretKey</a:t>
            </a:r>
            <a:r>
              <a:rPr kumimoji="1" lang="en-US" altLang="ja-JP" sz="1400" dirty="0"/>
              <a:t> </a:t>
            </a:r>
            <a:r>
              <a:rPr kumimoji="1" lang="ja-JP" altLang="en-US" sz="1400" dirty="0"/>
              <a:t>の欄に </a:t>
            </a:r>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p>
          <a:p>
            <a:pPr marL="285750" indent="-285750">
              <a:buFont typeface="Arial" panose="020B0604020202020204" pitchFamily="34" charset="0"/>
              <a:buChar char="•"/>
            </a:pPr>
            <a:r>
              <a:rPr lang="ja-JP" altLang="en-US" sz="1400" dirty="0"/>
              <a:t>他の欄は、空欄でよい。</a:t>
            </a:r>
            <a:endParaRPr lang="en-US" altLang="ja-JP" sz="1400" dirty="0"/>
          </a:p>
        </p:txBody>
      </p:sp>
      <p:pic>
        <p:nvPicPr>
          <p:cNvPr id="14" name="図 13">
            <a:extLst>
              <a:ext uri="{FF2B5EF4-FFF2-40B4-BE49-F238E27FC236}">
                <a16:creationId xmlns:a16="http://schemas.microsoft.com/office/drawing/2014/main" id="{7BC1032E-D4EC-4A73-9792-7466DC57ADF4}"/>
              </a:ext>
            </a:extLst>
          </p:cNvPr>
          <p:cNvPicPr>
            <a:picLocks noChangeAspect="1"/>
          </p:cNvPicPr>
          <p:nvPr/>
        </p:nvPicPr>
        <p:blipFill>
          <a:blip r:embed="rId3"/>
          <a:stretch>
            <a:fillRect/>
          </a:stretch>
        </p:blipFill>
        <p:spPr>
          <a:xfrm>
            <a:off x="6874682" y="4636904"/>
            <a:ext cx="4976490" cy="1916984"/>
          </a:xfrm>
          <a:prstGeom prst="rect">
            <a:avLst/>
          </a:prstGeom>
          <a:ln w="19050">
            <a:solidFill>
              <a:schemeClr val="tx1"/>
            </a:solidFill>
          </a:ln>
        </p:spPr>
      </p:pic>
      <p:sp>
        <p:nvSpPr>
          <p:cNvPr id="15" name="テキスト ボックス 14">
            <a:extLst>
              <a:ext uri="{FF2B5EF4-FFF2-40B4-BE49-F238E27FC236}">
                <a16:creationId xmlns:a16="http://schemas.microsoft.com/office/drawing/2014/main" id="{3EE7896C-9B4B-4B3B-9A9E-E3959FD300A2}"/>
              </a:ext>
            </a:extLst>
          </p:cNvPr>
          <p:cNvSpPr txBox="1"/>
          <p:nvPr/>
        </p:nvSpPr>
        <p:spPr>
          <a:xfrm>
            <a:off x="7725904" y="3781167"/>
            <a:ext cx="4028073" cy="954107"/>
          </a:xfrm>
          <a:prstGeom prst="rect">
            <a:avLst/>
          </a:prstGeom>
          <a:solidFill>
            <a:srgbClr val="FFFFCC"/>
          </a:solidFill>
          <a:ln w="19050">
            <a:solidFill>
              <a:schemeClr val="tx1"/>
            </a:solidFill>
          </a:ln>
        </p:spPr>
        <p:txBody>
          <a:bodyPr wrap="square" rtlCol="0">
            <a:spAutoFit/>
          </a:bodyPr>
          <a:lstStyle/>
          <a:p>
            <a:r>
              <a:rPr lang="ja-JP" altLang="en-US" sz="1400" dirty="0"/>
              <a:t>すると、以下のように結果が表示され、現在関連付けられている </a:t>
            </a:r>
            <a:r>
              <a:rPr lang="en-US" altLang="ja-JP" sz="1400" dirty="0"/>
              <a:t>DDNS </a:t>
            </a:r>
            <a:r>
              <a:rPr lang="ja-JP" altLang="en-US" sz="1400" dirty="0"/>
              <a:t>ホストラベルと </a:t>
            </a:r>
            <a:r>
              <a:rPr lang="en-US" altLang="ja-JP" sz="1400" dirty="0"/>
              <a:t>FQDN </a:t>
            </a:r>
            <a:r>
              <a:rPr lang="ja-JP" altLang="en-US" sz="1400" dirty="0"/>
              <a:t>が分かる。</a:t>
            </a:r>
            <a:endParaRPr lang="en-US" altLang="ja-JP" sz="1400" dirty="0"/>
          </a:p>
          <a:p>
            <a:r>
              <a:rPr lang="en-US" altLang="ja-JP" sz="1400" dirty="0"/>
              <a:t>(</a:t>
            </a:r>
            <a:r>
              <a:rPr lang="ja-JP" altLang="en-US" sz="1400" dirty="0"/>
              <a:t>デフォルトでは </a:t>
            </a:r>
            <a:r>
              <a:rPr lang="en-US" altLang="ja-JP" sz="1400" dirty="0"/>
              <a:t>"</a:t>
            </a:r>
            <a:r>
              <a:rPr lang="en-US" altLang="ja-JP" sz="1400" b="1" u="sng" dirty="0">
                <a:solidFill>
                  <a:srgbClr val="0000FF"/>
                </a:solidFill>
              </a:rPr>
              <a:t>neko123456789012</a:t>
            </a:r>
            <a:r>
              <a:rPr lang="en-US" altLang="ja-JP" sz="1400" dirty="0"/>
              <a:t>"</a:t>
            </a:r>
            <a:r>
              <a:rPr lang="ja-JP" altLang="en-US" sz="1400" dirty="0"/>
              <a:t> のようなホストラベルが紐付けられるのである。</a:t>
            </a:r>
            <a:r>
              <a:rPr lang="en-US" altLang="ja-JP" sz="1400" dirty="0"/>
              <a:t>)</a:t>
            </a:r>
          </a:p>
        </p:txBody>
      </p:sp>
      <p:sp>
        <p:nvSpPr>
          <p:cNvPr id="16" name="正方形/長方形 15">
            <a:extLst>
              <a:ext uri="{FF2B5EF4-FFF2-40B4-BE49-F238E27FC236}">
                <a16:creationId xmlns:a16="http://schemas.microsoft.com/office/drawing/2014/main" id="{36F7671B-AE7C-4748-9F22-FF182E4EB4CF}"/>
              </a:ext>
            </a:extLst>
          </p:cNvPr>
          <p:cNvSpPr/>
          <p:nvPr/>
        </p:nvSpPr>
        <p:spPr>
          <a:xfrm>
            <a:off x="7051728" y="5106169"/>
            <a:ext cx="2394489"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8B35CA25-D4EF-4932-86F9-438BE4B36BE2}"/>
              </a:ext>
            </a:extLst>
          </p:cNvPr>
          <p:cNvSpPr/>
          <p:nvPr/>
        </p:nvSpPr>
        <p:spPr>
          <a:xfrm>
            <a:off x="7129220" y="6005071"/>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3CC86B5D-2BAB-49AD-A4C3-361CE72C0885}"/>
              </a:ext>
            </a:extLst>
          </p:cNvPr>
          <p:cNvSpPr/>
          <p:nvPr/>
        </p:nvSpPr>
        <p:spPr>
          <a:xfrm>
            <a:off x="7136969" y="6214298"/>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37484B0-9E99-4CEA-83C8-D5A99FB187EB}"/>
              </a:ext>
            </a:extLst>
          </p:cNvPr>
          <p:cNvSpPr txBox="1"/>
          <p:nvPr/>
        </p:nvSpPr>
        <p:spPr>
          <a:xfrm>
            <a:off x="9531458" y="5113396"/>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20" name="テキスト ボックス 19">
            <a:extLst>
              <a:ext uri="{FF2B5EF4-FFF2-40B4-BE49-F238E27FC236}">
                <a16:creationId xmlns:a16="http://schemas.microsoft.com/office/drawing/2014/main" id="{26F17AB0-6819-4275-9122-CCF44A329666}"/>
              </a:ext>
            </a:extLst>
          </p:cNvPr>
          <p:cNvSpPr txBox="1"/>
          <p:nvPr/>
        </p:nvSpPr>
        <p:spPr>
          <a:xfrm>
            <a:off x="9577899"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21" name="テキスト ボックス 20">
            <a:extLst>
              <a:ext uri="{FF2B5EF4-FFF2-40B4-BE49-F238E27FC236}">
                <a16:creationId xmlns:a16="http://schemas.microsoft.com/office/drawing/2014/main" id="{9F3CAE7D-8F91-4C80-99D6-9B15D6012E7C}"/>
              </a:ext>
            </a:extLst>
          </p:cNvPr>
          <p:cNvSpPr txBox="1"/>
          <p:nvPr/>
        </p:nvSpPr>
        <p:spPr>
          <a:xfrm>
            <a:off x="9577898"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Tree>
    <p:extLst>
      <p:ext uri="{BB962C8B-B14F-4D97-AF65-F5344CB8AC3E}">
        <p14:creationId xmlns:p14="http://schemas.microsoft.com/office/powerpoint/2010/main" val="2747298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2292927"/>
          </a:xfrm>
        </p:spPr>
        <p:txBody>
          <a:bodyPr>
            <a:normAutofit/>
          </a:bodyPr>
          <a:lstStyle/>
          <a:p>
            <a:r>
              <a:rPr lang="ja-JP" altLang="en-US" sz="2000" dirty="0"/>
              <a:t>新しい </a:t>
            </a:r>
            <a:r>
              <a:rPr lang="en-US" altLang="ja-JP" sz="2000" dirty="0"/>
              <a:t>DDNS </a:t>
            </a:r>
            <a:r>
              <a:rPr lang="ja-JP" altLang="en-US" sz="2000" dirty="0"/>
              <a:t>ホストには、デフォルトで、</a:t>
            </a:r>
            <a:r>
              <a:rPr lang="en-US" altLang="ja-JP" sz="2000" dirty="0"/>
              <a:t>"</a:t>
            </a:r>
            <a:r>
              <a:rPr lang="en-US" altLang="ja-JP" sz="2000" b="1" u="sng" dirty="0">
                <a:solidFill>
                  <a:srgbClr val="0000FF"/>
                </a:solidFill>
              </a:rPr>
              <a:t>neko123456789012</a:t>
            </a:r>
            <a:r>
              <a:rPr lang="en-US" altLang="ja-JP" sz="2000" dirty="0"/>
              <a:t>"</a:t>
            </a:r>
            <a:r>
              <a:rPr lang="ja-JP" altLang="en-US" sz="2000" dirty="0"/>
              <a:t> のようなホストラベルが紐付けられるが、これは、ほとんどのユーザーにとって、あまり気に入らない文字列である。できれば、より識別性の高い好きな英数字に変更したい。</a:t>
            </a:r>
            <a:endParaRPr lang="en-US" altLang="ja-JP" sz="2000" dirty="0"/>
          </a:p>
          <a:p>
            <a:r>
              <a:rPr lang="ja-JP" altLang="en-US" sz="2000" dirty="0"/>
              <a:t>そこで、コントロールパネルから、ホストラベルを好きな文字列に変更してみよう。</a:t>
            </a:r>
            <a:br>
              <a:rPr lang="en-US" altLang="ja-JP" sz="2000" dirty="0"/>
            </a:br>
            <a:br>
              <a:rPr lang="en-US" altLang="ja-JP" sz="2000" dirty="0"/>
            </a:br>
            <a:r>
              <a:rPr lang="ja-JP" altLang="en-US" sz="2000" dirty="0"/>
              <a:t>コントロールパネルの </a:t>
            </a:r>
            <a:r>
              <a:rPr lang="en-US" altLang="ja-JP" sz="2000" dirty="0"/>
              <a:t>URL: </a:t>
            </a:r>
            <a:r>
              <a:rPr lang="en-US" altLang="ja-JP" sz="3000" u="sng" dirty="0">
                <a:solidFill>
                  <a:srgbClr val="0000FF"/>
                </a:solidFill>
              </a:rPr>
              <a:t>https://mikaka.ne.jp/control/DDNS_Host/</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(3/4)</a:t>
            </a:r>
            <a:endParaRPr lang="ja-JP" altLang="en-US" sz="2800" dirty="0"/>
          </a:p>
        </p:txBody>
      </p:sp>
      <p:pic>
        <p:nvPicPr>
          <p:cNvPr id="4" name="図 3">
            <a:extLst>
              <a:ext uri="{FF2B5EF4-FFF2-40B4-BE49-F238E27FC236}">
                <a16:creationId xmlns:a16="http://schemas.microsoft.com/office/drawing/2014/main" id="{CA36CE0C-6B5C-4113-8D0A-47F34FA1CE3D}"/>
              </a:ext>
            </a:extLst>
          </p:cNvPr>
          <p:cNvPicPr>
            <a:picLocks noChangeAspect="1"/>
          </p:cNvPicPr>
          <p:nvPr/>
        </p:nvPicPr>
        <p:blipFill>
          <a:blip r:embed="rId2"/>
          <a:stretch>
            <a:fillRect/>
          </a:stretch>
        </p:blipFill>
        <p:spPr>
          <a:xfrm>
            <a:off x="1039693" y="3262392"/>
            <a:ext cx="5056307" cy="3533614"/>
          </a:xfrm>
          <a:prstGeom prst="rect">
            <a:avLst/>
          </a:prstGeom>
          <a:ln w="19050">
            <a:solidFill>
              <a:schemeClr val="tx1"/>
            </a:solidFill>
          </a:ln>
        </p:spPr>
      </p:pic>
      <p:sp>
        <p:nvSpPr>
          <p:cNvPr id="22" name="正方形/長方形 21">
            <a:extLst>
              <a:ext uri="{FF2B5EF4-FFF2-40B4-BE49-F238E27FC236}">
                <a16:creationId xmlns:a16="http://schemas.microsoft.com/office/drawing/2014/main" id="{8E44FF9E-FC71-436D-9172-36FFA5077140}"/>
              </a:ext>
            </a:extLst>
          </p:cNvPr>
          <p:cNvSpPr/>
          <p:nvPr/>
        </p:nvSpPr>
        <p:spPr>
          <a:xfrm>
            <a:off x="1929539" y="4277010"/>
            <a:ext cx="190208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9">
            <a:extLst>
              <a:ext uri="{FF2B5EF4-FFF2-40B4-BE49-F238E27FC236}">
                <a16:creationId xmlns:a16="http://schemas.microsoft.com/office/drawing/2014/main" id="{CA8EAB8F-F1B7-4156-8D64-9361542C3ADF}"/>
              </a:ext>
            </a:extLst>
          </p:cNvPr>
          <p:cNvSpPr/>
          <p:nvPr/>
        </p:nvSpPr>
        <p:spPr>
          <a:xfrm rot="10328760">
            <a:off x="4007883" y="39903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A9B28088-B65B-42F7-9AB9-F98F92017F80}"/>
              </a:ext>
            </a:extLst>
          </p:cNvPr>
          <p:cNvSpPr txBox="1"/>
          <p:nvPr/>
        </p:nvSpPr>
        <p:spPr>
          <a:xfrm>
            <a:off x="4765383" y="3681342"/>
            <a:ext cx="2264376" cy="954107"/>
          </a:xfrm>
          <a:prstGeom prst="rect">
            <a:avLst/>
          </a:prstGeom>
          <a:solidFill>
            <a:srgbClr val="FFFFCC"/>
          </a:solidFill>
          <a:ln w="19050">
            <a:solidFill>
              <a:schemeClr val="tx1"/>
            </a:solidFill>
          </a:ln>
        </p:spPr>
        <p:txBody>
          <a:bodyPr wrap="square" rtlCol="0">
            <a:spAutoFit/>
          </a:bodyPr>
          <a:lstStyle/>
          <a:p>
            <a:r>
              <a:rPr lang="en-US" altLang="ja-JP" sz="1400" b="1" dirty="0">
                <a:solidFill>
                  <a:schemeClr val="accent2">
                    <a:lumMod val="50000"/>
                  </a:schemeClr>
                </a:solidFill>
              </a:rPr>
              <a:t>112233445566●●××△△AABBCCDDEEFF</a:t>
            </a:r>
            <a:r>
              <a:rPr lang="en-US" altLang="ja-JP" sz="1400" dirty="0"/>
              <a:t> </a:t>
            </a:r>
            <a:r>
              <a:rPr lang="ja-JP" altLang="en-US" sz="1400" dirty="0"/>
              <a:t>のような表記でシークレットキー </a:t>
            </a:r>
            <a:r>
              <a:rPr lang="en-US" altLang="ja-JP" sz="1400" dirty="0"/>
              <a:t>(20 </a:t>
            </a:r>
            <a:r>
              <a:rPr lang="ja-JP" altLang="en-US" sz="1400" dirty="0"/>
              <a:t>バイト、</a:t>
            </a:r>
            <a:r>
              <a:rPr lang="en-US" altLang="ja-JP" sz="1400" dirty="0"/>
              <a:t>40 </a:t>
            </a:r>
            <a:r>
              <a:rPr lang="ja-JP" altLang="en-US" sz="1400" dirty="0"/>
              <a:t>文字</a:t>
            </a:r>
            <a:r>
              <a:rPr lang="en-US" altLang="ja-JP" sz="1400" dirty="0"/>
              <a:t>) </a:t>
            </a:r>
            <a:r>
              <a:rPr lang="ja-JP" altLang="en-US" sz="1400" dirty="0"/>
              <a:t>を指定する。</a:t>
            </a:r>
            <a:endParaRPr lang="en-US" altLang="ja-JP" sz="1400" dirty="0"/>
          </a:p>
        </p:txBody>
      </p:sp>
      <p:sp>
        <p:nvSpPr>
          <p:cNvPr id="25" name="右矢印 9">
            <a:extLst>
              <a:ext uri="{FF2B5EF4-FFF2-40B4-BE49-F238E27FC236}">
                <a16:creationId xmlns:a16="http://schemas.microsoft.com/office/drawing/2014/main" id="{21DCC931-B361-46B4-A84D-DC6AE9EFB0F1}"/>
              </a:ext>
            </a:extLst>
          </p:cNvPr>
          <p:cNvSpPr/>
          <p:nvPr/>
        </p:nvSpPr>
        <p:spPr>
          <a:xfrm rot="10328760">
            <a:off x="3251551" y="5592552"/>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047565B-3542-4CBF-8B36-9CFE5D50CA3F}"/>
              </a:ext>
            </a:extLst>
          </p:cNvPr>
          <p:cNvSpPr/>
          <p:nvPr/>
        </p:nvSpPr>
        <p:spPr>
          <a:xfrm>
            <a:off x="1983783" y="5780346"/>
            <a:ext cx="1232116"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A71E863-BCAB-43F3-8A54-B5CF85B5C43C}"/>
              </a:ext>
            </a:extLst>
          </p:cNvPr>
          <p:cNvSpPr txBox="1"/>
          <p:nvPr/>
        </p:nvSpPr>
        <p:spPr>
          <a:xfrm>
            <a:off x="4044712" y="5410920"/>
            <a:ext cx="2611810" cy="738664"/>
          </a:xfrm>
          <a:prstGeom prst="rect">
            <a:avLst/>
          </a:prstGeom>
          <a:solidFill>
            <a:srgbClr val="FFFFCC"/>
          </a:solidFill>
          <a:ln w="19050">
            <a:solidFill>
              <a:schemeClr val="tx1"/>
            </a:solidFill>
          </a:ln>
        </p:spPr>
        <p:txBody>
          <a:bodyPr wrap="square" rtlCol="0">
            <a:spAutoFit/>
          </a:bodyPr>
          <a:lstStyle/>
          <a:p>
            <a:r>
              <a:rPr lang="ja-JP" altLang="en-US" sz="1400" dirty="0"/>
              <a:t>希望するホストラベル </a:t>
            </a:r>
            <a:r>
              <a:rPr lang="en-US" altLang="ja-JP" sz="1400" dirty="0"/>
              <a:t>(</a:t>
            </a:r>
            <a:r>
              <a:rPr lang="ja-JP" altLang="en-US" sz="1400" dirty="0"/>
              <a:t>例</a:t>
            </a:r>
            <a:r>
              <a:rPr lang="en-US" altLang="ja-JP" sz="1400" dirty="0"/>
              <a:t>: </a:t>
            </a:r>
            <a:r>
              <a:rPr lang="en-US" altLang="ja-JP" sz="1400" b="1" dirty="0" err="1">
                <a:solidFill>
                  <a:srgbClr val="0000FF"/>
                </a:solidFill>
              </a:rPr>
              <a:t>abc</a:t>
            </a:r>
            <a:r>
              <a:rPr lang="en-US" altLang="ja-JP" sz="1400" dirty="0"/>
              <a:t>) </a:t>
            </a:r>
            <a:r>
              <a:rPr lang="ja-JP" altLang="en-US" sz="1400" dirty="0"/>
              <a:t>を指定する。</a:t>
            </a:r>
            <a:r>
              <a:rPr lang="en-US" altLang="ja-JP" sz="1400" dirty="0"/>
              <a:t>32 </a:t>
            </a:r>
            <a:r>
              <a:rPr lang="ja-JP" altLang="en-US" sz="1400" dirty="0"/>
              <a:t>文字までの英数字が指定可能である。</a:t>
            </a:r>
            <a:endParaRPr lang="en-US" altLang="ja-JP" sz="1400" dirty="0"/>
          </a:p>
        </p:txBody>
      </p:sp>
      <p:pic>
        <p:nvPicPr>
          <p:cNvPr id="28" name="図 27">
            <a:extLst>
              <a:ext uri="{FF2B5EF4-FFF2-40B4-BE49-F238E27FC236}">
                <a16:creationId xmlns:a16="http://schemas.microsoft.com/office/drawing/2014/main" id="{C7A54621-4EB8-4B4A-983E-7F99EA36CD03}"/>
              </a:ext>
            </a:extLst>
          </p:cNvPr>
          <p:cNvPicPr>
            <a:picLocks noChangeAspect="1"/>
          </p:cNvPicPr>
          <p:nvPr/>
        </p:nvPicPr>
        <p:blipFill>
          <a:blip r:embed="rId3"/>
          <a:stretch>
            <a:fillRect/>
          </a:stretch>
        </p:blipFill>
        <p:spPr>
          <a:xfrm>
            <a:off x="6884638" y="4735274"/>
            <a:ext cx="4572967" cy="1761018"/>
          </a:xfrm>
          <a:prstGeom prst="rect">
            <a:avLst/>
          </a:prstGeom>
          <a:ln w="19050">
            <a:solidFill>
              <a:schemeClr val="tx1"/>
            </a:solidFill>
          </a:ln>
        </p:spPr>
      </p:pic>
      <p:sp>
        <p:nvSpPr>
          <p:cNvPr id="29" name="正方形/長方形 28">
            <a:extLst>
              <a:ext uri="{FF2B5EF4-FFF2-40B4-BE49-F238E27FC236}">
                <a16:creationId xmlns:a16="http://schemas.microsoft.com/office/drawing/2014/main" id="{41B376A5-FB7D-415E-9AB2-DACEB4C1BEA0}"/>
              </a:ext>
            </a:extLst>
          </p:cNvPr>
          <p:cNvSpPr/>
          <p:nvPr/>
        </p:nvSpPr>
        <p:spPr>
          <a:xfrm>
            <a:off x="7049240" y="5147474"/>
            <a:ext cx="1520703" cy="387980"/>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3780673B-9F1F-4EEC-BB37-2D48EC8EB241}"/>
              </a:ext>
            </a:extLst>
          </p:cNvPr>
          <p:cNvSpPr/>
          <p:nvPr/>
        </p:nvSpPr>
        <p:spPr>
          <a:xfrm>
            <a:off x="7049240" y="5981638"/>
            <a:ext cx="2394489" cy="202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4CCD656-B323-4A9B-A204-9CD862F87012}"/>
              </a:ext>
            </a:extLst>
          </p:cNvPr>
          <p:cNvSpPr/>
          <p:nvPr/>
        </p:nvSpPr>
        <p:spPr>
          <a:xfrm>
            <a:off x="7049239" y="6154350"/>
            <a:ext cx="2394489" cy="20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21A30449-4B30-4863-8D9D-B93F6630B02B}"/>
              </a:ext>
            </a:extLst>
          </p:cNvPr>
          <p:cNvSpPr txBox="1"/>
          <p:nvPr/>
        </p:nvSpPr>
        <p:spPr>
          <a:xfrm>
            <a:off x="8740370" y="5170123"/>
            <a:ext cx="914400" cy="307777"/>
          </a:xfrm>
          <a:prstGeom prst="rect">
            <a:avLst/>
          </a:prstGeom>
          <a:solidFill>
            <a:schemeClr val="bg1"/>
          </a:solidFill>
        </p:spPr>
        <p:txBody>
          <a:bodyPr wrap="square" rtlCol="0">
            <a:spAutoFit/>
          </a:bodyPr>
          <a:lstStyle/>
          <a:p>
            <a:r>
              <a:rPr kumimoji="1" lang="en-US" altLang="ja-JP" sz="1400" dirty="0">
                <a:solidFill>
                  <a:schemeClr val="accent2">
                    <a:lumMod val="50000"/>
                  </a:schemeClr>
                </a:solidFill>
              </a:rPr>
              <a:t>FQDN</a:t>
            </a:r>
            <a:endParaRPr kumimoji="1" lang="ja-JP" altLang="en-US" sz="1400" dirty="0">
              <a:solidFill>
                <a:schemeClr val="accent2">
                  <a:lumMod val="50000"/>
                </a:schemeClr>
              </a:solidFill>
            </a:endParaRPr>
          </a:p>
        </p:txBody>
      </p:sp>
      <p:sp>
        <p:nvSpPr>
          <p:cNvPr id="33" name="テキスト ボックス 32">
            <a:extLst>
              <a:ext uri="{FF2B5EF4-FFF2-40B4-BE49-F238E27FC236}">
                <a16:creationId xmlns:a16="http://schemas.microsoft.com/office/drawing/2014/main" id="{EA2BB3F7-05D5-4361-A1F9-F4D85CA1EE0E}"/>
              </a:ext>
            </a:extLst>
          </p:cNvPr>
          <p:cNvSpPr txBox="1"/>
          <p:nvPr/>
        </p:nvSpPr>
        <p:spPr>
          <a:xfrm>
            <a:off x="9654771" y="5928750"/>
            <a:ext cx="1735918" cy="307777"/>
          </a:xfrm>
          <a:prstGeom prst="rect">
            <a:avLst/>
          </a:prstGeom>
          <a:solidFill>
            <a:schemeClr val="bg1"/>
          </a:solidFill>
        </p:spPr>
        <p:txBody>
          <a:bodyPr wrap="square" rtlCol="0">
            <a:spAutoFit/>
          </a:bodyPr>
          <a:lstStyle/>
          <a:p>
            <a:r>
              <a:rPr kumimoji="1" lang="ja-JP" altLang="en-US" sz="1400" dirty="0">
                <a:solidFill>
                  <a:srgbClr val="7030A0"/>
                </a:solidFill>
              </a:rPr>
              <a:t>ホストラベル</a:t>
            </a:r>
          </a:p>
        </p:txBody>
      </p:sp>
      <p:sp>
        <p:nvSpPr>
          <p:cNvPr id="34" name="テキスト ボックス 33">
            <a:extLst>
              <a:ext uri="{FF2B5EF4-FFF2-40B4-BE49-F238E27FC236}">
                <a16:creationId xmlns:a16="http://schemas.microsoft.com/office/drawing/2014/main" id="{CF287245-ACB5-42A9-A1CA-DEB89EADD7F5}"/>
              </a:ext>
            </a:extLst>
          </p:cNvPr>
          <p:cNvSpPr txBox="1"/>
          <p:nvPr/>
        </p:nvSpPr>
        <p:spPr>
          <a:xfrm>
            <a:off x="9654770" y="6220528"/>
            <a:ext cx="2327463" cy="307777"/>
          </a:xfrm>
          <a:prstGeom prst="rect">
            <a:avLst/>
          </a:prstGeom>
          <a:solidFill>
            <a:schemeClr val="bg1"/>
          </a:solidFill>
        </p:spPr>
        <p:txBody>
          <a:bodyPr wrap="square" rtlCol="0">
            <a:spAutoFit/>
          </a:bodyPr>
          <a:lstStyle/>
          <a:p>
            <a:r>
              <a:rPr kumimoji="1" lang="ja-JP" altLang="en-US" sz="1400" dirty="0">
                <a:solidFill>
                  <a:srgbClr val="FF0000"/>
                </a:solidFill>
              </a:rPr>
              <a:t>関連付けられている </a:t>
            </a:r>
            <a:r>
              <a:rPr kumimoji="1" lang="en-US" altLang="ja-JP" sz="1400" dirty="0">
                <a:solidFill>
                  <a:srgbClr val="FF0000"/>
                </a:solidFill>
              </a:rPr>
              <a:t>IP </a:t>
            </a:r>
            <a:r>
              <a:rPr kumimoji="1" lang="ja-JP" altLang="en-US" sz="1400" dirty="0">
                <a:solidFill>
                  <a:srgbClr val="FF0000"/>
                </a:solidFill>
              </a:rPr>
              <a:t>アドレス</a:t>
            </a:r>
          </a:p>
        </p:txBody>
      </p:sp>
      <p:sp>
        <p:nvSpPr>
          <p:cNvPr id="35" name="テキスト ボックス 34">
            <a:extLst>
              <a:ext uri="{FF2B5EF4-FFF2-40B4-BE49-F238E27FC236}">
                <a16:creationId xmlns:a16="http://schemas.microsoft.com/office/drawing/2014/main" id="{49AB8B06-B342-4AF7-911A-FB13A22A9ED7}"/>
              </a:ext>
            </a:extLst>
          </p:cNvPr>
          <p:cNvSpPr txBox="1"/>
          <p:nvPr/>
        </p:nvSpPr>
        <p:spPr>
          <a:xfrm>
            <a:off x="7257875" y="3735199"/>
            <a:ext cx="4572967" cy="1169551"/>
          </a:xfrm>
          <a:prstGeom prst="rect">
            <a:avLst/>
          </a:prstGeom>
          <a:solidFill>
            <a:srgbClr val="FFFFCC"/>
          </a:solidFill>
          <a:ln w="19050">
            <a:solidFill>
              <a:schemeClr val="tx1"/>
            </a:solidFill>
          </a:ln>
        </p:spPr>
        <p:txBody>
          <a:bodyPr wrap="square" rtlCol="0">
            <a:spAutoFit/>
          </a:bodyPr>
          <a:lstStyle/>
          <a:p>
            <a:r>
              <a:rPr lang="ja-JP" altLang="en-US" sz="1400" dirty="0"/>
              <a:t>すると、直ちにホストラベルが変更され、以下のように結果が表示される。</a:t>
            </a:r>
            <a:r>
              <a:rPr lang="en-US" altLang="ja-JP" sz="1400" dirty="0"/>
              <a:t>(</a:t>
            </a:r>
            <a:r>
              <a:rPr lang="ja-JP" altLang="en-US" sz="1400" dirty="0"/>
              <a:t>すでに登録されている他の </a:t>
            </a:r>
            <a:r>
              <a:rPr lang="en-US" altLang="ja-JP" sz="1400" dirty="0"/>
              <a:t>DDNS </a:t>
            </a:r>
            <a:r>
              <a:rPr lang="ja-JP" altLang="en-US" sz="1400" dirty="0"/>
              <a:t>ホストと同じホストラベルの場合は、重複エラーになる。このページの例である </a:t>
            </a:r>
            <a:r>
              <a:rPr lang="en-US" altLang="ja-JP" sz="1400" dirty="0"/>
              <a:t>"</a:t>
            </a:r>
            <a:r>
              <a:rPr lang="en-US" altLang="ja-JP" sz="1400" b="1" dirty="0" err="1">
                <a:solidFill>
                  <a:srgbClr val="0000FF"/>
                </a:solidFill>
              </a:rPr>
              <a:t>abc</a:t>
            </a:r>
            <a:r>
              <a:rPr lang="en-US" altLang="ja-JP" sz="1400" dirty="0"/>
              <a:t>" </a:t>
            </a:r>
            <a:r>
              <a:rPr lang="ja-JP" altLang="en-US" sz="1400" dirty="0"/>
              <a:t>は、大変人気がある文字列であるから、恐らく、重複エラーになるであろう。</a:t>
            </a:r>
            <a:r>
              <a:rPr lang="en-US" altLang="ja-JP" sz="1400" dirty="0"/>
              <a:t>)</a:t>
            </a:r>
            <a:endParaRPr lang="ja-JP" altLang="en-US" sz="1400" dirty="0"/>
          </a:p>
        </p:txBody>
      </p:sp>
    </p:spTree>
    <p:extLst>
      <p:ext uri="{BB962C8B-B14F-4D97-AF65-F5344CB8AC3E}">
        <p14:creationId xmlns:p14="http://schemas.microsoft.com/office/powerpoint/2010/main" val="3852277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C34196C1-079C-4CEE-B6B0-4F6316887565}"/>
              </a:ext>
            </a:extLst>
          </p:cNvPr>
          <p:cNvSpPr>
            <a:spLocks noGrp="1"/>
          </p:cNvSpPr>
          <p:nvPr>
            <p:ph idx="1"/>
          </p:nvPr>
        </p:nvSpPr>
        <p:spPr>
          <a:xfrm>
            <a:off x="332741" y="1136073"/>
            <a:ext cx="11545223" cy="1446443"/>
          </a:xfrm>
        </p:spPr>
        <p:txBody>
          <a:bodyPr>
            <a:normAutofit/>
          </a:bodyPr>
          <a:lstStyle/>
          <a:p>
            <a:r>
              <a:rPr lang="ja-JP" altLang="en-US" sz="2000" dirty="0"/>
              <a:t>例えば、ホストラベルを </a:t>
            </a:r>
            <a:r>
              <a:rPr lang="en-US" altLang="ja-JP" sz="2000" dirty="0"/>
              <a:t>"</a:t>
            </a:r>
            <a:r>
              <a:rPr lang="en-US" altLang="ja-JP" sz="2000" b="1" u="sng" dirty="0">
                <a:solidFill>
                  <a:srgbClr val="0000FF"/>
                </a:solidFill>
              </a:rPr>
              <a:t>neko123456789012</a:t>
            </a:r>
            <a:r>
              <a:rPr lang="en-US" altLang="ja-JP" sz="2000" dirty="0"/>
              <a:t>"</a:t>
            </a:r>
            <a:r>
              <a:rPr lang="ja-JP" altLang="en-US" sz="2000" dirty="0"/>
              <a:t> から </a:t>
            </a:r>
            <a:r>
              <a:rPr lang="en-US" altLang="ja-JP" sz="2000" dirty="0"/>
              <a:t>"</a:t>
            </a:r>
            <a:r>
              <a:rPr lang="en-US" altLang="ja-JP" sz="2000" b="1" u="sng" dirty="0" err="1">
                <a:solidFill>
                  <a:srgbClr val="0000FF"/>
                </a:solidFill>
              </a:rPr>
              <a:t>abc</a:t>
            </a:r>
            <a:r>
              <a:rPr lang="en-US" altLang="ja-JP" sz="2000" dirty="0"/>
              <a:t>" </a:t>
            </a:r>
            <a:r>
              <a:rPr lang="ja-JP" altLang="en-US" sz="2000" dirty="0"/>
              <a:t>に変更したならば、早速、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という </a:t>
            </a:r>
            <a:r>
              <a:rPr lang="en-US" altLang="ja-JP" sz="2000" dirty="0"/>
              <a:t>DNS </a:t>
            </a:r>
            <a:r>
              <a:rPr lang="ja-JP" altLang="en-US" sz="2000" dirty="0"/>
              <a:t>ホスト名 </a:t>
            </a:r>
            <a:r>
              <a:rPr lang="en-US" altLang="ja-JP" sz="2000" dirty="0"/>
              <a:t>(FQDN) </a:t>
            </a:r>
            <a:r>
              <a:rPr lang="ja-JP" altLang="en-US" sz="2000" dirty="0"/>
              <a:t>に対して名前解決を試みてみるとよい。そして、中継 </a:t>
            </a:r>
            <a:r>
              <a:rPr lang="en-US" altLang="ja-JP" sz="2000" dirty="0"/>
              <a:t>GW </a:t>
            </a:r>
            <a:r>
              <a:rPr lang="ja-JP" altLang="en-US" sz="2000" dirty="0"/>
              <a:t>の </a:t>
            </a:r>
            <a:r>
              <a:rPr lang="en-US" altLang="ja-JP" sz="2000" dirty="0"/>
              <a:t>IPv4 </a:t>
            </a:r>
            <a:r>
              <a:rPr lang="ja-JP" altLang="en-US" sz="2000" dirty="0"/>
              <a:t>アドレスが関連付けられていることを確認・検証してみるとよい。</a:t>
            </a:r>
          </a:p>
          <a:p>
            <a:r>
              <a:rPr lang="ja-JP" altLang="en-US" sz="2000" dirty="0"/>
              <a:t>ホストラベルを変更した後、適用されるまで、最大 </a:t>
            </a:r>
            <a:r>
              <a:rPr lang="en-US" altLang="ja-JP" sz="2000" dirty="0"/>
              <a:t>60 </a:t>
            </a:r>
            <a:r>
              <a:rPr lang="ja-JP" altLang="en-US" sz="2000" dirty="0"/>
              <a:t>秒程度に時間がかかることがある。</a:t>
            </a:r>
            <a:endParaRPr lang="ja-JP" altLang="en-US" sz="2000" u="sng" dirty="0">
              <a:solidFill>
                <a:srgbClr val="0000FF"/>
              </a:solidFill>
            </a:endParaRPr>
          </a:p>
        </p:txBody>
      </p:sp>
      <p:sp>
        <p:nvSpPr>
          <p:cNvPr id="3" name="スライド番号プレースホルダー 2">
            <a:extLst>
              <a:ext uri="{FF2B5EF4-FFF2-40B4-BE49-F238E27FC236}">
                <a16:creationId xmlns:a16="http://schemas.microsoft.com/office/drawing/2014/main" id="{9372BFA3-17AB-4995-9D8A-F2D0B91798A9}"/>
              </a:ext>
            </a:extLst>
          </p:cNvPr>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5" name="タイトル 4">
            <a:extLst>
              <a:ext uri="{FF2B5EF4-FFF2-40B4-BE49-F238E27FC236}">
                <a16:creationId xmlns:a16="http://schemas.microsoft.com/office/drawing/2014/main" id="{4CC6CB6B-58B8-4A6D-8351-DF576A6E12AD}"/>
              </a:ext>
            </a:extLst>
          </p:cNvPr>
          <p:cNvSpPr>
            <a:spLocks noGrp="1"/>
          </p:cNvSpPr>
          <p:nvPr>
            <p:ph type="title"/>
          </p:nvPr>
        </p:nvSpPr>
        <p:spPr/>
        <p:txBody>
          <a:bodyPr>
            <a:noAutofit/>
          </a:bodyPr>
          <a:lstStyle/>
          <a:p>
            <a:r>
              <a:rPr kumimoji="1" lang="en-US" altLang="ja-JP" sz="2800" dirty="0"/>
              <a:t>6-2. </a:t>
            </a:r>
            <a:r>
              <a:rPr kumimoji="1" lang="ja-JP" altLang="en-US" sz="2800" dirty="0"/>
              <a:t>試しに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ホスト名を作成し、</a:t>
            </a:r>
            <a:br>
              <a:rPr lang="en-US" altLang="ja-JP" sz="2800" dirty="0"/>
            </a:br>
            <a:r>
              <a:rPr lang="ja-JP" altLang="en-US" sz="2800" dirty="0"/>
              <a:t>中継 </a:t>
            </a:r>
            <a:r>
              <a:rPr lang="en-US" altLang="ja-JP" sz="2800" dirty="0"/>
              <a:t>GW </a:t>
            </a:r>
            <a:r>
              <a:rPr lang="ja-JP" altLang="en-US" sz="2800" dirty="0"/>
              <a:t>の </a:t>
            </a:r>
            <a:r>
              <a:rPr lang="en-US" altLang="ja-JP" sz="2800" dirty="0"/>
              <a:t>IPv4 </a:t>
            </a:r>
            <a:r>
              <a:rPr lang="ja-JP" altLang="en-US" sz="2800" dirty="0"/>
              <a:t>アドレスと自動紐付けしてみよう </a:t>
            </a:r>
            <a:r>
              <a:rPr lang="en-US" altLang="ja-JP" sz="2800" dirty="0"/>
              <a:t>(4/4)</a:t>
            </a:r>
            <a:endParaRPr lang="ja-JP" altLang="en-US" sz="2800" dirty="0"/>
          </a:p>
        </p:txBody>
      </p:sp>
      <p:pic>
        <p:nvPicPr>
          <p:cNvPr id="7" name="図 6">
            <a:extLst>
              <a:ext uri="{FF2B5EF4-FFF2-40B4-BE49-F238E27FC236}">
                <a16:creationId xmlns:a16="http://schemas.microsoft.com/office/drawing/2014/main" id="{B0CD6007-4F0D-4CD4-B1F1-853C4B326904}"/>
              </a:ext>
            </a:extLst>
          </p:cNvPr>
          <p:cNvPicPr>
            <a:picLocks noChangeAspect="1"/>
          </p:cNvPicPr>
          <p:nvPr/>
        </p:nvPicPr>
        <p:blipFill>
          <a:blip r:embed="rId2"/>
          <a:stretch>
            <a:fillRect/>
          </a:stretch>
        </p:blipFill>
        <p:spPr>
          <a:xfrm>
            <a:off x="1448607" y="2500555"/>
            <a:ext cx="5048250" cy="3143250"/>
          </a:xfrm>
          <a:prstGeom prst="rect">
            <a:avLst/>
          </a:prstGeom>
        </p:spPr>
      </p:pic>
      <p:sp>
        <p:nvSpPr>
          <p:cNvPr id="36" name="正方形/長方形 35">
            <a:extLst>
              <a:ext uri="{FF2B5EF4-FFF2-40B4-BE49-F238E27FC236}">
                <a16:creationId xmlns:a16="http://schemas.microsoft.com/office/drawing/2014/main" id="{413598D2-385E-4382-9639-00895D15F876}"/>
              </a:ext>
            </a:extLst>
          </p:cNvPr>
          <p:cNvSpPr/>
          <p:nvPr/>
        </p:nvSpPr>
        <p:spPr>
          <a:xfrm>
            <a:off x="2562481" y="3210186"/>
            <a:ext cx="800652" cy="238187"/>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C50298C-01E2-4ABB-A9A7-F7C0EBFEFB8B}"/>
              </a:ext>
            </a:extLst>
          </p:cNvPr>
          <p:cNvSpPr/>
          <p:nvPr/>
        </p:nvSpPr>
        <p:spPr>
          <a:xfrm>
            <a:off x="1547341" y="3845616"/>
            <a:ext cx="1381837" cy="207191"/>
          </a:xfrm>
          <a:prstGeom prst="rect">
            <a:avLst/>
          </a:prstGeom>
          <a:noFill/>
          <a:ln w="2857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6E12C05-EE4D-4238-B795-37AD26AD30C5}"/>
              </a:ext>
            </a:extLst>
          </p:cNvPr>
          <p:cNvSpPr/>
          <p:nvPr/>
        </p:nvSpPr>
        <p:spPr>
          <a:xfrm>
            <a:off x="2035537" y="4612782"/>
            <a:ext cx="1451581" cy="385422"/>
          </a:xfrm>
          <a:prstGeom prst="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9">
            <a:extLst>
              <a:ext uri="{FF2B5EF4-FFF2-40B4-BE49-F238E27FC236}">
                <a16:creationId xmlns:a16="http://schemas.microsoft.com/office/drawing/2014/main" id="{6AD1AE80-FF14-45AB-97EA-A81479BBA5BA}"/>
              </a:ext>
            </a:extLst>
          </p:cNvPr>
          <p:cNvSpPr/>
          <p:nvPr/>
        </p:nvSpPr>
        <p:spPr>
          <a:xfrm rot="10328760">
            <a:off x="3561516" y="3142499"/>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9D4D9A32-C639-4644-AED4-2102B8F92F5B}"/>
              </a:ext>
            </a:extLst>
          </p:cNvPr>
          <p:cNvSpPr txBox="1"/>
          <p:nvPr/>
        </p:nvSpPr>
        <p:spPr>
          <a:xfrm>
            <a:off x="4453582" y="2861813"/>
            <a:ext cx="6227817" cy="1015663"/>
          </a:xfrm>
          <a:prstGeom prst="rect">
            <a:avLst/>
          </a:prstGeom>
          <a:solidFill>
            <a:srgbClr val="FFFFCC"/>
          </a:solidFill>
          <a:ln w="19050">
            <a:solidFill>
              <a:schemeClr val="tx1"/>
            </a:solidFill>
          </a:ln>
        </p:spPr>
        <p:txBody>
          <a:bodyPr wrap="square" rtlCol="0">
            <a:spAutoFit/>
          </a:bodyPr>
          <a:lstStyle/>
          <a:p>
            <a:r>
              <a:rPr lang="ja-JP" altLang="en-US" sz="2000" dirty="0"/>
              <a:t>好きな </a:t>
            </a:r>
            <a:r>
              <a:rPr lang="en-US" altLang="ja-JP" sz="2000" dirty="0"/>
              <a:t>DNS </a:t>
            </a:r>
            <a:r>
              <a:rPr lang="ja-JP" altLang="en-US" sz="2000" dirty="0"/>
              <a:t>クライアント </a:t>
            </a:r>
            <a:r>
              <a:rPr lang="en-US" altLang="ja-JP" sz="2000" dirty="0"/>
              <a:t>(</a:t>
            </a:r>
            <a:r>
              <a:rPr lang="en-US" altLang="ja-JP" sz="2000" dirty="0" err="1"/>
              <a:t>nslookup</a:t>
            </a:r>
            <a:r>
              <a:rPr lang="en-US" altLang="ja-JP" sz="2000" dirty="0"/>
              <a:t> </a:t>
            </a:r>
            <a:r>
              <a:rPr lang="ja-JP" altLang="en-US" sz="2000" dirty="0"/>
              <a:t>や </a:t>
            </a:r>
            <a:r>
              <a:rPr lang="en-US" altLang="ja-JP" sz="2000" dirty="0"/>
              <a:t>dig </a:t>
            </a:r>
            <a:r>
              <a:rPr lang="ja-JP" altLang="en-US" sz="2000" dirty="0"/>
              <a:t>等</a:t>
            </a:r>
            <a:r>
              <a:rPr lang="en-US" altLang="ja-JP" sz="2000" dirty="0"/>
              <a:t>) </a:t>
            </a:r>
            <a:r>
              <a:rPr lang="ja-JP" altLang="en-US" sz="2000" dirty="0"/>
              <a:t>で、</a:t>
            </a:r>
            <a:endParaRPr lang="en-US" altLang="ja-JP" sz="2000" dirty="0"/>
          </a:p>
          <a:p>
            <a:r>
              <a:rPr lang="ja-JP" altLang="en-US" sz="2000" dirty="0"/>
              <a:t>早速、</a:t>
            </a:r>
            <a:r>
              <a:rPr lang="en-US" altLang="ja-JP" sz="2000" b="1" u="sng" dirty="0">
                <a:solidFill>
                  <a:srgbClr val="0000FF"/>
                </a:solidFill>
              </a:rPr>
              <a:t>abc</a:t>
            </a:r>
            <a:r>
              <a:rPr lang="en-US" altLang="ja-JP" sz="2000" b="1" dirty="0">
                <a:solidFill>
                  <a:schemeClr val="accent6">
                    <a:lumMod val="50000"/>
                  </a:schemeClr>
                </a:solidFill>
              </a:rPr>
              <a:t>.</a:t>
            </a:r>
            <a:r>
              <a:rPr lang="en-US" altLang="ja-JP" sz="2000" b="1" u="sng" dirty="0">
                <a:solidFill>
                  <a:schemeClr val="accent6">
                    <a:lumMod val="50000"/>
                  </a:schemeClr>
                </a:solidFill>
              </a:rPr>
              <a:t>mikaka.ne.jp</a:t>
            </a:r>
            <a:r>
              <a:rPr lang="en-US" altLang="ja-JP" sz="2000" dirty="0"/>
              <a:t> </a:t>
            </a:r>
            <a:r>
              <a:rPr lang="ja-JP" altLang="en-US" sz="2000" dirty="0"/>
              <a:t>を名前解決してみる。</a:t>
            </a:r>
            <a:endParaRPr lang="en-US" altLang="ja-JP" sz="2000" dirty="0"/>
          </a:p>
          <a:p>
            <a:r>
              <a:rPr lang="en-US" altLang="ja-JP" sz="2000" dirty="0"/>
              <a:t>(</a:t>
            </a:r>
            <a:r>
              <a:rPr lang="en-US" altLang="ja-JP" sz="2000" dirty="0" err="1"/>
              <a:t>abc</a:t>
            </a:r>
            <a:r>
              <a:rPr lang="en-US" altLang="ja-JP" sz="2000" dirty="0"/>
              <a:t> </a:t>
            </a:r>
            <a:r>
              <a:rPr lang="ja-JP" altLang="en-US" sz="2000" dirty="0"/>
              <a:t>の部分は、前頁で決めたホストラベルに置き換えること。</a:t>
            </a:r>
            <a:r>
              <a:rPr lang="en-US" altLang="ja-JP" sz="2000" dirty="0"/>
              <a:t>)</a:t>
            </a:r>
          </a:p>
        </p:txBody>
      </p:sp>
      <p:sp>
        <p:nvSpPr>
          <p:cNvPr id="41" name="右矢印 9">
            <a:extLst>
              <a:ext uri="{FF2B5EF4-FFF2-40B4-BE49-F238E27FC236}">
                <a16:creationId xmlns:a16="http://schemas.microsoft.com/office/drawing/2014/main" id="{42841B7C-0898-4822-8A4A-1238791DBEAF}"/>
              </a:ext>
            </a:extLst>
          </p:cNvPr>
          <p:cNvSpPr/>
          <p:nvPr/>
        </p:nvSpPr>
        <p:spPr>
          <a:xfrm rot="10328760">
            <a:off x="3140276" y="362358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9">
            <a:extLst>
              <a:ext uri="{FF2B5EF4-FFF2-40B4-BE49-F238E27FC236}">
                <a16:creationId xmlns:a16="http://schemas.microsoft.com/office/drawing/2014/main" id="{7927BC3D-B952-43C9-B24D-B2242FD7436D}"/>
              </a:ext>
            </a:extLst>
          </p:cNvPr>
          <p:cNvSpPr/>
          <p:nvPr/>
        </p:nvSpPr>
        <p:spPr>
          <a:xfrm rot="10328760">
            <a:off x="3543482" y="4636012"/>
            <a:ext cx="693683" cy="338959"/>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5ADC3488-A54F-47C6-8B33-DC8CF70D9CC6}"/>
              </a:ext>
            </a:extLst>
          </p:cNvPr>
          <p:cNvSpPr txBox="1"/>
          <p:nvPr/>
        </p:nvSpPr>
        <p:spPr>
          <a:xfrm>
            <a:off x="4453581" y="4586842"/>
            <a:ext cx="6227817" cy="707886"/>
          </a:xfrm>
          <a:prstGeom prst="rect">
            <a:avLst/>
          </a:prstGeom>
          <a:solidFill>
            <a:srgbClr val="FFFFCC"/>
          </a:solidFill>
          <a:ln w="19050">
            <a:solidFill>
              <a:schemeClr val="tx1"/>
            </a:solidFill>
          </a:ln>
        </p:spPr>
        <p:txBody>
          <a:bodyPr wrap="square" rtlCol="0">
            <a:spAutoFit/>
          </a:bodyPr>
          <a:lstStyle/>
          <a:p>
            <a:r>
              <a:rPr lang="ja-JP" altLang="en-US" sz="2000" dirty="0"/>
              <a:t>すると、中継 </a:t>
            </a:r>
            <a:r>
              <a:rPr lang="en-US" altLang="ja-JP" sz="2000" dirty="0"/>
              <a:t>GW </a:t>
            </a:r>
            <a:r>
              <a:rPr lang="ja-JP" altLang="en-US" sz="2000" dirty="0"/>
              <a:t>の </a:t>
            </a:r>
            <a:r>
              <a:rPr lang="en-US" altLang="ja-JP" sz="2000" dirty="0"/>
              <a:t>IPv4 </a:t>
            </a:r>
            <a:r>
              <a:rPr lang="ja-JP" altLang="en-US" sz="2000" dirty="0"/>
              <a:t>アドレスが正しく応答することが確認できる。</a:t>
            </a:r>
            <a:endParaRPr lang="en-US" altLang="ja-JP" sz="2000" dirty="0"/>
          </a:p>
        </p:txBody>
      </p:sp>
      <p:sp>
        <p:nvSpPr>
          <p:cNvPr id="44" name="コンテンツ プレースホルダー 5">
            <a:extLst>
              <a:ext uri="{FF2B5EF4-FFF2-40B4-BE49-F238E27FC236}">
                <a16:creationId xmlns:a16="http://schemas.microsoft.com/office/drawing/2014/main" id="{0EC0C19A-A420-43FD-AC0A-208F44BE0EA2}"/>
              </a:ext>
            </a:extLst>
          </p:cNvPr>
          <p:cNvSpPr txBox="1">
            <a:spLocks/>
          </p:cNvSpPr>
          <p:nvPr/>
        </p:nvSpPr>
        <p:spPr>
          <a:xfrm>
            <a:off x="774915" y="5773210"/>
            <a:ext cx="10779071" cy="9827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その後、中継 </a:t>
            </a:r>
            <a:r>
              <a:rPr lang="en-US" altLang="ja-JP" sz="2000" dirty="0"/>
              <a:t>GW </a:t>
            </a:r>
            <a:r>
              <a:rPr lang="ja-JP" altLang="en-US" sz="2000" dirty="0"/>
              <a:t>のグローバル </a:t>
            </a:r>
            <a:r>
              <a:rPr lang="en-US" altLang="ja-JP" sz="2000" dirty="0"/>
              <a:t>IPv4 </a:t>
            </a:r>
            <a:r>
              <a:rPr lang="ja-JP" altLang="en-US" sz="2000" dirty="0"/>
              <a:t>アドレスが動作中または再起動後に変化するケースも、必ずテストすること。</a:t>
            </a:r>
          </a:p>
          <a:p>
            <a:r>
              <a:rPr lang="ja-JP" altLang="en-US" sz="2000" dirty="0"/>
              <a:t>これにより、中継 </a:t>
            </a:r>
            <a:r>
              <a:rPr lang="en-US" altLang="ja-JP" sz="2000" dirty="0"/>
              <a:t>GW </a:t>
            </a:r>
            <a:r>
              <a:rPr lang="ja-JP" altLang="en-US" sz="2000" dirty="0"/>
              <a:t>に組み込まれている </a:t>
            </a:r>
            <a:r>
              <a:rPr lang="en-US" altLang="ja-JP" sz="2000" dirty="0"/>
              <a:t>DDNS </a:t>
            </a:r>
            <a:r>
              <a:rPr lang="ja-JP" altLang="en-US" sz="2000" dirty="0"/>
              <a:t>クライアント機能が正しく動作していることが確認できる。</a:t>
            </a:r>
            <a:endParaRPr lang="ja-JP" altLang="en-US" sz="2000" u="sng" dirty="0">
              <a:solidFill>
                <a:srgbClr val="0000FF"/>
              </a:solidFill>
            </a:endParaRPr>
          </a:p>
        </p:txBody>
      </p:sp>
    </p:spTree>
    <p:extLst>
      <p:ext uri="{BB962C8B-B14F-4D97-AF65-F5344CB8AC3E}">
        <p14:creationId xmlns:p14="http://schemas.microsoft.com/office/powerpoint/2010/main" val="1559365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3733E01-6024-460E-99D3-12295D2F4ABB}"/>
              </a:ext>
            </a:extLst>
          </p:cNvPr>
          <p:cNvSpPr>
            <a:spLocks noGrp="1"/>
          </p:cNvSpPr>
          <p:nvPr>
            <p:ph idx="1"/>
          </p:nvPr>
        </p:nvSpPr>
        <p:spPr>
          <a:xfrm>
            <a:off x="332741" y="1136073"/>
            <a:ext cx="11545223" cy="2134069"/>
          </a:xfrm>
        </p:spPr>
        <p:txBody>
          <a:bodyPr>
            <a:normAutofit fontScale="92500"/>
          </a:bodyPr>
          <a:lstStyle/>
          <a:p>
            <a:r>
              <a:rPr lang="en-US" altLang="ja-JP" dirty="0"/>
              <a:t>Windows </a:t>
            </a:r>
            <a:r>
              <a:rPr lang="ja-JP" altLang="en-US" dirty="0"/>
              <a:t>版アプリケーションの </a:t>
            </a:r>
            <a:r>
              <a:rPr lang="en-US" altLang="ja-JP" dirty="0"/>
              <a:t>EntryPoint.dat </a:t>
            </a:r>
            <a:r>
              <a:rPr lang="ja-JP" altLang="en-US" dirty="0"/>
              <a:t>ファイル </a:t>
            </a:r>
            <a:r>
              <a:rPr lang="en-US" altLang="ja-JP" dirty="0"/>
              <a:t>(4-4, 5-8) </a:t>
            </a:r>
            <a:r>
              <a:rPr lang="ja-JP" altLang="en-US" dirty="0"/>
              <a:t>の表記を、</a:t>
            </a:r>
            <a:r>
              <a:rPr lang="en-US" altLang="ja-JP" dirty="0"/>
              <a:t>IP </a:t>
            </a:r>
            <a:r>
              <a:rPr lang="ja-JP" altLang="en-US" dirty="0"/>
              <a:t>アドレスではなく、</a:t>
            </a:r>
            <a:r>
              <a:rPr lang="en-US" altLang="ja-JP" dirty="0"/>
              <a:t>6-2 </a:t>
            </a:r>
            <a:r>
              <a:rPr lang="ja-JP" altLang="en-US" dirty="0"/>
              <a:t>で作成・紐付けることに成功した </a:t>
            </a:r>
            <a:r>
              <a:rPr lang="en-US" altLang="ja-JP" sz="2800" b="1" u="sng" dirty="0">
                <a:solidFill>
                  <a:srgbClr val="0000FF"/>
                </a:solidFill>
              </a:rPr>
              <a:t>abc</a:t>
            </a:r>
            <a:r>
              <a:rPr lang="en-US" altLang="ja-JP" sz="2800" b="1" dirty="0">
                <a:solidFill>
                  <a:schemeClr val="accent6">
                    <a:lumMod val="50000"/>
                  </a:schemeClr>
                </a:solidFill>
              </a:rPr>
              <a:t>.</a:t>
            </a:r>
            <a:r>
              <a:rPr lang="en-US" altLang="ja-JP" sz="2800" b="1" u="sng" dirty="0">
                <a:solidFill>
                  <a:schemeClr val="accent6">
                    <a:lumMod val="50000"/>
                  </a:schemeClr>
                </a:solidFill>
              </a:rPr>
              <a:t>mikaka.ne.jp</a:t>
            </a:r>
            <a:r>
              <a:rPr lang="en-US" altLang="ja-JP" sz="2800" dirty="0"/>
              <a:t> </a:t>
            </a:r>
            <a:r>
              <a:rPr lang="ja-JP" altLang="en-US" sz="2800" dirty="0"/>
              <a:t>というような </a:t>
            </a:r>
            <a:r>
              <a:rPr lang="en-US" altLang="ja-JP" sz="2800" dirty="0"/>
              <a:t>DDNS </a:t>
            </a:r>
            <a:r>
              <a:rPr lang="ja-JP" altLang="en-US" sz="2800" dirty="0"/>
              <a:t>ホスト名に変更してビルドしてみよう </a:t>
            </a:r>
            <a:r>
              <a:rPr lang="en-US" altLang="ja-JP" sz="2800" dirty="0"/>
              <a:t>(</a:t>
            </a:r>
            <a:r>
              <a:rPr lang="ja-JP" altLang="en-US" sz="2800" dirty="0"/>
              <a:t>ビルド方法は第 </a:t>
            </a:r>
            <a:r>
              <a:rPr lang="en-US" altLang="ja-JP" sz="2800" dirty="0"/>
              <a:t>4 </a:t>
            </a:r>
            <a:r>
              <a:rPr lang="ja-JP" altLang="en-US" sz="2800" dirty="0"/>
              <a:t>章に記載</a:t>
            </a:r>
            <a:r>
              <a:rPr lang="en-US" altLang="ja-JP" sz="2800" dirty="0"/>
              <a:t>) </a:t>
            </a:r>
            <a:r>
              <a:rPr lang="ja-JP" altLang="en-US" sz="2800" dirty="0"/>
              <a:t>。</a:t>
            </a:r>
            <a:endParaRPr lang="en-US" altLang="ja-JP" sz="2800" dirty="0"/>
          </a:p>
          <a:p>
            <a:r>
              <a:rPr lang="ja-JP" altLang="en-US" dirty="0"/>
              <a:t>これにより、中継 </a:t>
            </a:r>
            <a:r>
              <a:rPr lang="en-US" altLang="ja-JP" dirty="0"/>
              <a:t>GW </a:t>
            </a:r>
            <a:r>
              <a:rPr lang="ja-JP" altLang="en-US" dirty="0"/>
              <a:t>の </a:t>
            </a:r>
            <a:r>
              <a:rPr lang="en-US" altLang="ja-JP" dirty="0"/>
              <a:t>IPv4 </a:t>
            </a:r>
            <a:r>
              <a:rPr lang="ja-JP" altLang="en-US" dirty="0"/>
              <a:t>アドレスが変化しても、</a:t>
            </a:r>
            <a:r>
              <a:rPr lang="en-US" altLang="ja-JP" dirty="0"/>
              <a:t>Windows </a:t>
            </a:r>
            <a:r>
              <a:rPr lang="ja-JP" altLang="en-US" dirty="0"/>
              <a:t>版アプリケーションは常に新しい中継 </a:t>
            </a:r>
            <a:r>
              <a:rPr lang="en-US" altLang="ja-JP" dirty="0"/>
              <a:t>GW </a:t>
            </a:r>
            <a:r>
              <a:rPr lang="ja-JP" altLang="en-US" dirty="0"/>
              <a:t>の </a:t>
            </a:r>
            <a:r>
              <a:rPr lang="en-US" altLang="ja-JP" dirty="0"/>
              <a:t>IPv4 </a:t>
            </a:r>
            <a:r>
              <a:rPr lang="ja-JP" altLang="en-US" dirty="0"/>
              <a:t>アドレスへの接続を確立することができるようになる。</a:t>
            </a:r>
          </a:p>
        </p:txBody>
      </p:sp>
      <p:sp>
        <p:nvSpPr>
          <p:cNvPr id="3" name="スライド番号プレースホルダー 2">
            <a:extLst>
              <a:ext uri="{FF2B5EF4-FFF2-40B4-BE49-F238E27FC236}">
                <a16:creationId xmlns:a16="http://schemas.microsoft.com/office/drawing/2014/main" id="{FCA600E8-544E-4AC9-9E23-F1403FE9FEFA}"/>
              </a:ext>
            </a:extLst>
          </p:cNvPr>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5" name="タイトル 4">
            <a:extLst>
              <a:ext uri="{FF2B5EF4-FFF2-40B4-BE49-F238E27FC236}">
                <a16:creationId xmlns:a16="http://schemas.microsoft.com/office/drawing/2014/main" id="{0AD15538-F763-4DE0-8B42-8EE5998BA653}"/>
              </a:ext>
            </a:extLst>
          </p:cNvPr>
          <p:cNvSpPr>
            <a:spLocks noGrp="1"/>
          </p:cNvSpPr>
          <p:nvPr>
            <p:ph type="title"/>
          </p:nvPr>
        </p:nvSpPr>
        <p:spPr/>
        <p:txBody>
          <a:bodyPr>
            <a:noAutofit/>
          </a:bodyPr>
          <a:lstStyle/>
          <a:p>
            <a:r>
              <a:rPr lang="en-US" altLang="ja-JP" sz="2800" dirty="0"/>
              <a:t>6-3.</a:t>
            </a:r>
            <a:r>
              <a:rPr lang="ja-JP" altLang="en-US" sz="2800" dirty="0"/>
              <a:t> アプリケーションの </a:t>
            </a:r>
            <a:r>
              <a:rPr lang="en-US" altLang="ja-JP" sz="2800" dirty="0"/>
              <a:t>EntryPoint.dat </a:t>
            </a:r>
            <a:r>
              <a:rPr lang="ja-JP" altLang="en-US" sz="2800" dirty="0"/>
              <a:t>ファイルの記載を </a:t>
            </a:r>
            <a:r>
              <a:rPr lang="en-US" altLang="ja-JP" sz="2800" dirty="0"/>
              <a:t>DDNS</a:t>
            </a:r>
            <a:r>
              <a:rPr lang="ja-JP" altLang="en-US" sz="2800" dirty="0"/>
              <a:t> のホスト名 </a:t>
            </a:r>
            <a:r>
              <a:rPr lang="en-US" altLang="ja-JP" sz="2800" dirty="0"/>
              <a:t>(FQDN) </a:t>
            </a:r>
            <a:r>
              <a:rPr lang="ja-JP" altLang="en-US" sz="2800" dirty="0"/>
              <a:t>に変更してみよう</a:t>
            </a:r>
          </a:p>
        </p:txBody>
      </p:sp>
      <p:pic>
        <p:nvPicPr>
          <p:cNvPr id="8" name="図 7">
            <a:extLst>
              <a:ext uri="{FF2B5EF4-FFF2-40B4-BE49-F238E27FC236}">
                <a16:creationId xmlns:a16="http://schemas.microsoft.com/office/drawing/2014/main" id="{7F38EC7B-EAE0-40F0-BE65-A22C9B85318E}"/>
              </a:ext>
            </a:extLst>
          </p:cNvPr>
          <p:cNvPicPr>
            <a:picLocks noChangeAspect="1"/>
          </p:cNvPicPr>
          <p:nvPr/>
        </p:nvPicPr>
        <p:blipFill>
          <a:blip r:embed="rId2"/>
          <a:stretch>
            <a:fillRect/>
          </a:stretch>
        </p:blipFill>
        <p:spPr>
          <a:xfrm>
            <a:off x="1540628" y="3366925"/>
            <a:ext cx="6435657" cy="3126865"/>
          </a:xfrm>
          <a:prstGeom prst="rect">
            <a:avLst/>
          </a:prstGeom>
        </p:spPr>
      </p:pic>
      <p:sp>
        <p:nvSpPr>
          <p:cNvPr id="9" name="正方形/長方形 8">
            <a:extLst>
              <a:ext uri="{FF2B5EF4-FFF2-40B4-BE49-F238E27FC236}">
                <a16:creationId xmlns:a16="http://schemas.microsoft.com/office/drawing/2014/main" id="{75AA6EED-3892-46E2-AB73-3FCE2899C38F}"/>
              </a:ext>
            </a:extLst>
          </p:cNvPr>
          <p:cNvSpPr/>
          <p:nvPr/>
        </p:nvSpPr>
        <p:spPr>
          <a:xfrm>
            <a:off x="2301498" y="5578868"/>
            <a:ext cx="1495587" cy="20673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71308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9831</TotalTime>
  <Words>31494</Words>
  <Application>Microsoft Office PowerPoint</Application>
  <PresentationFormat>ワイド画面</PresentationFormat>
  <Paragraphs>1389</Paragraphs>
  <Slides>103</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103</vt:i4>
      </vt:variant>
    </vt:vector>
  </HeadingPairs>
  <TitlesOfParts>
    <vt:vector size="111" baseType="lpstr">
      <vt:lpstr>Meiryo UI</vt:lpstr>
      <vt:lpstr>游ゴシック</vt:lpstr>
      <vt:lpstr>Arial</vt:lpstr>
      <vt:lpstr>Calibri</vt:lpstr>
      <vt:lpstr>Consolas</vt:lpstr>
      <vt:lpstr>Segoe Condensed</vt:lpstr>
      <vt:lpstr>Times New Roman</vt:lpstr>
      <vt:lpstr>Office テーマ</vt:lpstr>
      <vt:lpstr>PowerPoint プレゼンテーション</vt:lpstr>
      <vt:lpstr>本バージョンについて・更新履歴</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2022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ゲートウェイに登録済みのサーバー一覧の確認</vt:lpstr>
      <vt:lpstr>5-4. ゲートウェイに現在接続しているサーバーセッション一覧の表示</vt:lpstr>
      <vt:lpstr>5-5. ゲートウェイの Linux カーネルの推奨設定</vt:lpstr>
      <vt:lpstr>5-6. 中継ゲートウェイのより詳細な設定 (1/3)</vt:lpstr>
      <vt:lpstr>5-6. 中継ゲートウェイのより詳細な設定 (続き: 2/3)</vt:lpstr>
      <vt:lpstr>5-6. 中継ゲートウェイのより詳細な設定 (続き: 3/3)</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 Web サーバーを DNS ドメインのホスト名で運用し、アクセス時の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lpstr>5-15. 「HTML5 版 Web クライアント」の文字列やデザインの変更 (ブランド化)</vt:lpstr>
      <vt:lpstr>PowerPoint プレゼンテーション</vt:lpstr>
      <vt:lpstr>6-1. Dynamic DNS (DDNS) を用いるとコンシューマ向け ISP の可変 IP アドレスでも中継 GW が構築可能。そのための Mikaka DDNS サーバーも用意した。</vt:lpstr>
      <vt:lpstr>6-2. 試しに abc.mikaka.ne.jp というような DDNS ホスト名を作成し、 中継 GW の IPv4 アドレスと自動紐付けしてみよう (1/4)</vt:lpstr>
      <vt:lpstr>6-2. 試しに abc.mikaka.ne.jp というような DDNS ホスト名を作成し、 中継 GW の IPv4 アドレスと自動紐付けしてみよう (2/4)</vt:lpstr>
      <vt:lpstr>6-2. 試しに abc.mikaka.ne.jp というような DDNS ホスト名を作成し、 中継 GW の IPv4 アドレスと自動紐付けしてみよう (3/4)</vt:lpstr>
      <vt:lpstr>6-2. 試しに abc.mikaka.ne.jp というような DDNS ホスト名を作成し、 中継 GW の IPv4 アドレスと自動紐付けしてみよう (4/4)</vt:lpstr>
      <vt:lpstr>6-3. アプリケーションの EntryPoint.dat ファイルの記載を DDNS のホスト名 (FQDN) に変更してみよう</vt:lpstr>
      <vt:lpstr>6-4. HTML5 版 Web クライアントのユーザー接続用 URL として DDNS ホスト名を使用してみよう</vt:lpstr>
      <vt:lpstr>6-5. 中継 GW 組み込みの DDNS クライアント機能の動作状況の確認</vt:lpstr>
      <vt:lpstr>6-6. 中継 GW 組み込みの DDNS クライアント機能の挙動の詳細</vt:lpstr>
      <vt:lpstr>6-7. mikaka.ne.jp と同等の DDNS サーバーを自前で構築する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2910</cp:revision>
  <dcterms:created xsi:type="dcterms:W3CDTF">2017-10-22T02:50:05Z</dcterms:created>
  <dcterms:modified xsi:type="dcterms:W3CDTF">2023-06-21T10:08:12Z</dcterms:modified>
</cp:coreProperties>
</file>